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60" r:id="rId5"/>
    <p:sldId id="261" r:id="rId6"/>
    <p:sldId id="267" r:id="rId7"/>
    <p:sldId id="262" r:id="rId8"/>
    <p:sldId id="265" r:id="rId9"/>
    <p:sldId id="266" r:id="rId10"/>
    <p:sldId id="268" r:id="rId11"/>
    <p:sldId id="271" r:id="rId12"/>
    <p:sldId id="272" r:id="rId13"/>
    <p:sldId id="273" r:id="rId14"/>
    <p:sldId id="263" r:id="rId15"/>
    <p:sldId id="275" r:id="rId16"/>
    <p:sldId id="269" r:id="rId17"/>
    <p:sldId id="276" r:id="rId18"/>
    <p:sldId id="270" r:id="rId19"/>
    <p:sldId id="274" r:id="rId20"/>
    <p:sldId id="264" r:id="rId21"/>
    <p:sldId id="25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67BDB-A27A-4527-9E2A-864166D83397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951F0-77AF-4B48-A436-2B14B6C67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399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930FE25-3B7A-457E-9016-2237A1FBE919}" type="datetime1">
              <a:rPr lang="en-GB" smtClean="0"/>
              <a:t>04/04/2017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9E17DEB-CF8D-470B-9A0C-5497189C11BA}" type="datetime1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5FC5D7-C63C-4AEE-A32E-431270B00A10}" type="datetime1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F56AB2-6F45-4FB9-99DE-EEA357B4B2D9}" type="datetime1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5A6D0-1505-4145-AC6A-771F3EBFD569}" type="datetime1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F8087D-8D6B-4D2A-896B-E78F53A9FC64}" type="datetime1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4815916-16B5-4DBD-9419-D2251F824C5D}" type="datetime1">
              <a:rPr lang="en-GB" smtClean="0"/>
              <a:t>04/04/2017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3E8B1C-3547-40F8-9B8F-2DC233899740}" type="datetime1">
              <a:rPr lang="en-GB" smtClean="0"/>
              <a:t>04/04/2017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3805743-ED07-465A-9521-6AACE83EE582}" type="datetime1">
              <a:rPr lang="en-GB" smtClean="0"/>
              <a:t>04/04/2017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DA6F63C-632A-4DED-BF65-120AF3DAEAFC}" type="datetime1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A64001-DCDF-4942-B120-B8F942A0B10E}" type="datetime1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D98292-D51C-4F84-900D-76057D32DD57}" type="datetime1">
              <a:rPr lang="en-GB" smtClean="0"/>
              <a:t>04/04/2017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152DE1-6DE0-45A1-99FB-0AD79366D466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source=images&amp;cd=&amp;cad=rja&amp;uact=8&amp;ved=0ahUKEwi435Pu5JvQAhXHJcAKHavVAYUQjRwIBw&amp;url=https://en.wikipedia.org/wiki/File:Durham_University_logo.svg&amp;bvm=bv.138169073,d.ZGg&amp;psig=AFQjCNEgYjT4zUdLhQ3PAMs7XwqK2StFkg&amp;ust=1478784813023535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google.co.uk/url?sa=i&amp;rct=j&amp;q=&amp;esrc=s&amp;source=images&amp;cd=&amp;cad=rja&amp;uact=8&amp;ved=0ahUKEwi435Pu5JvQAhXHJcAKHavVAYUQjRwIBw&amp;url=https://en.wikipedia.org/wiki/File:Durham_University_logo.svg&amp;bvm=bv.138169073,d.ZGg&amp;psig=AFQjCNEgYjT4zUdLhQ3PAMs7XwqK2StFkg&amp;ust=147878481302353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url?sa=i&amp;rct=j&amp;q=&amp;esrc=s&amp;source=images&amp;cd=&amp;cad=rja&amp;uact=8&amp;ved=0ahUKEwjim83cpbjSAhWJbhQKHbRRA30QjRwIBw&amp;url=http://www.bbc.co.uk/news/world-europe-22542982&amp;psig=AFQjCNH9o6C8Hr9QEP0GEPx5n7XkzvKm7A&amp;ust=1488560308970157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>
                <a:effectLst/>
              </a:rPr>
              <a:t>Global review of induced and triggered earthquakes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93392"/>
            <a:ext cx="7772400" cy="1991792"/>
          </a:xfrm>
        </p:spPr>
        <p:txBody>
          <a:bodyPr/>
          <a:lstStyle/>
          <a:p>
            <a:r>
              <a:rPr lang="en-GB" dirty="0" smtClean="0"/>
              <a:t>Miles P. Wilson</a:t>
            </a:r>
          </a:p>
          <a:p>
            <a:r>
              <a:rPr lang="en-GB" sz="1800" dirty="0" smtClean="0"/>
              <a:t>Gillian R. Foulger, Jon G. </a:t>
            </a:r>
            <a:r>
              <a:rPr lang="en-GB" sz="1800" dirty="0" err="1" smtClean="0"/>
              <a:t>Gluyas</a:t>
            </a:r>
            <a:r>
              <a:rPr lang="en-GB" sz="1800" dirty="0" smtClean="0"/>
              <a:t>, Richard J. Davies &amp; Bruce R. Julian</a:t>
            </a:r>
          </a:p>
          <a:p>
            <a:endParaRPr lang="en-GB" sz="1800" dirty="0"/>
          </a:p>
          <a:p>
            <a:r>
              <a:rPr lang="en-GB" sz="1800" dirty="0" smtClean="0"/>
              <a:t>British Seismology Meeting</a:t>
            </a:r>
          </a:p>
          <a:p>
            <a:r>
              <a:rPr lang="en-GB" sz="1800" dirty="0" smtClean="0"/>
              <a:t>5</a:t>
            </a:r>
            <a:r>
              <a:rPr lang="en-GB" sz="1800" baseline="30000" dirty="0" smtClean="0"/>
              <a:t>th-</a:t>
            </a:r>
            <a:r>
              <a:rPr lang="en-GB" sz="1800" dirty="0" smtClean="0"/>
              <a:t>7</a:t>
            </a:r>
            <a:r>
              <a:rPr lang="en-GB" sz="1800" baseline="30000" dirty="0" smtClean="0"/>
              <a:t>th</a:t>
            </a:r>
            <a:r>
              <a:rPr lang="en-GB" sz="1800" dirty="0" smtClean="0"/>
              <a:t> April 2017</a:t>
            </a:r>
            <a:endParaRPr lang="en-GB" sz="1800" dirty="0"/>
          </a:p>
        </p:txBody>
      </p:sp>
      <p:pic>
        <p:nvPicPr>
          <p:cNvPr id="4" name="Picture 4" descr="Image result for durham university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5" y="174688"/>
            <a:ext cx="1368151" cy="5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hoto8ZLOTWJ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14490"/>
          <a:stretch>
            <a:fillRect/>
          </a:stretch>
        </p:blipFill>
        <p:spPr bwMode="auto">
          <a:xfrm>
            <a:off x="8439619" y="174688"/>
            <a:ext cx="449957" cy="59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27" name="Picture 3" descr="NewcastleUniversityJPG[1]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688"/>
            <a:ext cx="1796567" cy="59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12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5"/>
          <a:stretch/>
        </p:blipFill>
        <p:spPr bwMode="auto">
          <a:xfrm>
            <a:off x="993052" y="1988840"/>
            <a:ext cx="6387260" cy="4049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Maximum </a:t>
            </a:r>
            <a:r>
              <a:rPr lang="en-GB" sz="2800" dirty="0" err="1" smtClean="0"/>
              <a:t>Mmax’s</a:t>
            </a:r>
            <a:r>
              <a:rPr lang="en-GB" sz="2800" dirty="0" smtClean="0"/>
              <a:t> for different project types</a:t>
            </a:r>
            <a:endParaRPr lang="en-GB" sz="28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864552" y="1652004"/>
            <a:ext cx="7154484" cy="2209044"/>
            <a:chOff x="1827321" y="1596360"/>
            <a:chExt cx="7154484" cy="2209044"/>
          </a:xfrm>
        </p:grpSpPr>
        <p:sp>
          <p:nvSpPr>
            <p:cNvPr id="6" name="TextBox 5"/>
            <p:cNvSpPr txBox="1"/>
            <p:nvPr/>
          </p:nvSpPr>
          <p:spPr>
            <a:xfrm rot="20100000">
              <a:off x="1827321" y="1642591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/>
                <a:t>Zipingpu</a:t>
              </a:r>
              <a:r>
                <a:rPr lang="en-GB" sz="1600" dirty="0" smtClean="0"/>
                <a:t> Dam, China</a:t>
              </a:r>
              <a:endParaRPr lang="en-GB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 rot="20100000">
              <a:off x="4247164" y="2178584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Emilia sequence, Italy</a:t>
              </a:r>
              <a:endParaRPr lang="en-GB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 rot="20100000">
              <a:off x="3684411" y="2141686"/>
              <a:ext cx="2161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/>
                <a:t>Bachatsky</a:t>
              </a:r>
              <a:r>
                <a:rPr lang="en-GB" sz="1600" dirty="0" smtClean="0"/>
                <a:t>, Russia</a:t>
              </a:r>
              <a:endParaRPr lang="en-GB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 rot="20100000">
              <a:off x="2268111" y="1596360"/>
              <a:ext cx="3056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/>
                <a:t>Gorkha</a:t>
              </a:r>
              <a:r>
                <a:rPr lang="en-GB" sz="1600" dirty="0" smtClean="0"/>
                <a:t> earthquake, Nepal</a:t>
              </a:r>
              <a:endParaRPr lang="en-GB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20100000">
              <a:off x="3224517" y="1990505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/>
                <a:t>Cerro </a:t>
              </a:r>
              <a:r>
                <a:rPr lang="en-GB" sz="1600" dirty="0" smtClean="0"/>
                <a:t>Prieto, Mexico</a:t>
              </a:r>
              <a:endParaRPr lang="en-GB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 rot="20100000">
              <a:off x="5592646" y="2526751"/>
              <a:ext cx="26235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Pink Mountain, Canada</a:t>
              </a:r>
              <a:endParaRPr lang="en-GB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 rot="20100000">
              <a:off x="2656640" y="1914259"/>
              <a:ext cx="2448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/>
                <a:t>Gazli</a:t>
              </a:r>
              <a:r>
                <a:rPr lang="en-GB" sz="1600" dirty="0" smtClean="0"/>
                <a:t>, Uzbekistan</a:t>
              </a:r>
              <a:endParaRPr lang="en-GB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 rot="20100000">
              <a:off x="4726100" y="2449943"/>
              <a:ext cx="161704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Pawnee, USA</a:t>
              </a:r>
              <a:endParaRPr lang="en-GB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 rot="20100000">
              <a:off x="5160504" y="2461792"/>
              <a:ext cx="236855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Cannikin Bomb, USA</a:t>
              </a:r>
              <a:endParaRPr lang="en-GB" sz="1600" dirty="0"/>
            </a:p>
          </p:txBody>
        </p:sp>
        <p:sp>
          <p:nvSpPr>
            <p:cNvPr id="15" name="TextBox 14"/>
            <p:cNvSpPr txBox="1"/>
            <p:nvPr/>
          </p:nvSpPr>
          <p:spPr>
            <a:xfrm rot="20100000">
              <a:off x="6144103" y="2801159"/>
              <a:ext cx="17848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Folkestone, UK</a:t>
              </a:r>
              <a:endParaRPr lang="en-GB" sz="1600" dirty="0"/>
            </a:p>
          </p:txBody>
        </p:sp>
        <p:sp>
          <p:nvSpPr>
            <p:cNvPr id="16" name="TextBox 15"/>
            <p:cNvSpPr txBox="1"/>
            <p:nvPr/>
          </p:nvSpPr>
          <p:spPr>
            <a:xfrm rot="20100000">
              <a:off x="6590333" y="3153163"/>
              <a:ext cx="148210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/>
                <a:t>Rangely</a:t>
              </a:r>
              <a:r>
                <a:rPr lang="en-GB" sz="1600" dirty="0" smtClean="0"/>
                <a:t>, USA</a:t>
              </a:r>
              <a:endParaRPr lang="en-GB" sz="1600" dirty="0"/>
            </a:p>
          </p:txBody>
        </p:sp>
        <p:sp>
          <p:nvSpPr>
            <p:cNvPr id="17" name="TextBox 16"/>
            <p:cNvSpPr txBox="1"/>
            <p:nvPr/>
          </p:nvSpPr>
          <p:spPr>
            <a:xfrm rot="20100000">
              <a:off x="7085024" y="3466850"/>
              <a:ext cx="18967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In Salah, Algeria</a:t>
              </a:r>
              <a:endParaRPr lang="en-GB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4694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77107"/>
            <a:ext cx="8275912" cy="3503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11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Induced earthquakes through time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10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12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Induced earthquakes through time</a:t>
            </a:r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539552" y="1677107"/>
            <a:ext cx="8275912" cy="3503786"/>
            <a:chOff x="539552" y="1677107"/>
            <a:chExt cx="8275912" cy="350378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1677107"/>
              <a:ext cx="8275912" cy="35037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Oval 5"/>
            <p:cNvSpPr/>
            <p:nvPr/>
          </p:nvSpPr>
          <p:spPr>
            <a:xfrm>
              <a:off x="3491880" y="4008454"/>
              <a:ext cx="3816424" cy="115212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0149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13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Induced earthquakes through time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539552" y="1677107"/>
            <a:ext cx="8275912" cy="3503786"/>
            <a:chOff x="539552" y="1677107"/>
            <a:chExt cx="8275912" cy="3503786"/>
          </a:xfrm>
        </p:grpSpPr>
        <p:grpSp>
          <p:nvGrpSpPr>
            <p:cNvPr id="7" name="Group 6"/>
            <p:cNvGrpSpPr/>
            <p:nvPr/>
          </p:nvGrpSpPr>
          <p:grpSpPr>
            <a:xfrm>
              <a:off x="539552" y="1677107"/>
              <a:ext cx="8275912" cy="3503786"/>
              <a:chOff x="539552" y="1677107"/>
              <a:chExt cx="8275912" cy="3503786"/>
            </a:xfrm>
          </p:grpSpPr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1677107"/>
                <a:ext cx="8275912" cy="35037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Oval 8"/>
              <p:cNvSpPr/>
              <p:nvPr/>
            </p:nvSpPr>
            <p:spPr>
              <a:xfrm>
                <a:off x="3491880" y="4008454"/>
                <a:ext cx="3816424" cy="1152128"/>
              </a:xfrm>
              <a:prstGeom prst="ellipse">
                <a:avLst/>
              </a:pr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" name="Oval 1"/>
            <p:cNvSpPr/>
            <p:nvPr/>
          </p:nvSpPr>
          <p:spPr>
            <a:xfrm>
              <a:off x="7164288" y="3789040"/>
              <a:ext cx="1152128" cy="1152128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7306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14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Injection-induced earthquakes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245250" y="1268760"/>
            <a:ext cx="8647231" cy="5435004"/>
            <a:chOff x="245250" y="1268760"/>
            <a:chExt cx="8647231" cy="54350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50" y="1268760"/>
              <a:ext cx="4248471" cy="4248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617892" y="1268760"/>
              <a:ext cx="8274589" cy="5435004"/>
              <a:chOff x="617892" y="1268760"/>
              <a:chExt cx="8274589" cy="5435004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4009" y="1268760"/>
                <a:ext cx="4248472" cy="42484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 rot="19500000">
                <a:off x="617892" y="2788744"/>
                <a:ext cx="1656184" cy="271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err="1" smtClean="0"/>
                  <a:t>McGarr</a:t>
                </a:r>
                <a:r>
                  <a:rPr lang="en-GB" sz="1200" dirty="0" smtClean="0"/>
                  <a:t> (2014)</a:t>
                </a:r>
                <a:endParaRPr lang="en-GB" sz="1200" dirty="0"/>
              </a:p>
            </p:txBody>
          </p:sp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16" t="40549" r="2628" b="33947"/>
              <a:stretch/>
            </p:blipFill>
            <p:spPr bwMode="auto">
              <a:xfrm>
                <a:off x="6372200" y="5517006"/>
                <a:ext cx="1153033" cy="118675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5" name="TextBox 4"/>
          <p:cNvSpPr txBox="1"/>
          <p:nvPr/>
        </p:nvSpPr>
        <p:spPr>
          <a:xfrm>
            <a:off x="782386" y="5517006"/>
            <a:ext cx="4077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Anthropogenic control on </a:t>
            </a:r>
            <a:r>
              <a:rPr lang="en-GB" dirty="0" err="1" smtClean="0"/>
              <a:t>Mmax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309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15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Injection-induced earthquakes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819599" y="5517006"/>
            <a:ext cx="356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Tectonic control on </a:t>
            </a:r>
            <a:r>
              <a:rPr lang="en-GB" dirty="0" err="1" smtClean="0"/>
              <a:t>Mmax</a:t>
            </a:r>
            <a:r>
              <a:rPr lang="en-GB" dirty="0" smtClean="0"/>
              <a:t>?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426834" y="1373480"/>
            <a:ext cx="8321630" cy="5307288"/>
            <a:chOff x="426834" y="1373480"/>
            <a:chExt cx="8321630" cy="5307288"/>
          </a:xfrm>
        </p:grpSpPr>
        <p:grpSp>
          <p:nvGrpSpPr>
            <p:cNvPr id="6" name="Group 5"/>
            <p:cNvGrpSpPr/>
            <p:nvPr/>
          </p:nvGrpSpPr>
          <p:grpSpPr>
            <a:xfrm>
              <a:off x="426834" y="1412776"/>
              <a:ext cx="8277317" cy="5267992"/>
              <a:chOff x="426834" y="1412776"/>
              <a:chExt cx="8277317" cy="5267992"/>
            </a:xfrm>
          </p:grpSpPr>
          <p:pic>
            <p:nvPicPr>
              <p:cNvPr id="11" name="Picture 10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834" y="1436525"/>
                <a:ext cx="3959729" cy="3959713"/>
              </a:xfrm>
              <a:prstGeom prst="rect">
                <a:avLst/>
              </a:prstGeom>
              <a:noFill/>
            </p:spPr>
          </p:pic>
          <p:pic>
            <p:nvPicPr>
              <p:cNvPr id="14" name="Picture 13"/>
              <p:cNvPicPr>
                <a:picLocks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4552" y="1412776"/>
                <a:ext cx="3959599" cy="3959713"/>
              </a:xfrm>
              <a:prstGeom prst="rect">
                <a:avLst/>
              </a:prstGeom>
              <a:noFill/>
            </p:spPr>
          </p:pic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16" t="40549" r="2628" b="33947"/>
              <a:stretch/>
            </p:blipFill>
            <p:spPr bwMode="auto">
              <a:xfrm>
                <a:off x="6227731" y="5494010"/>
                <a:ext cx="1153033" cy="118675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 rot="19140000">
                <a:off x="494194" y="2632391"/>
                <a:ext cx="228495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/>
                  <a:t>v</a:t>
                </a:r>
                <a:r>
                  <a:rPr lang="en-GB" sz="1200" dirty="0" smtClean="0"/>
                  <a:t>an der </a:t>
                </a:r>
                <a:r>
                  <a:rPr lang="en-GB" sz="1200" dirty="0" err="1" smtClean="0"/>
                  <a:t>Elst</a:t>
                </a:r>
                <a:r>
                  <a:rPr lang="en-GB" sz="1200" dirty="0" smtClean="0"/>
                  <a:t> et al. (2016)</a:t>
                </a:r>
                <a:endParaRPr lang="en-GB" sz="1600" dirty="0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3666483" y="3501007"/>
              <a:ext cx="7200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b = 1.2</a:t>
              </a:r>
            </a:p>
            <a:p>
              <a:r>
                <a:rPr lang="en-GB" sz="1100" dirty="0" smtClean="0"/>
                <a:t>Ʃ = 0</a:t>
              </a:r>
              <a:endParaRPr lang="en-GB" sz="11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84071" y="3624949"/>
              <a:ext cx="72008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smtClean="0"/>
                <a:t>b = 1.2</a:t>
              </a:r>
            </a:p>
            <a:p>
              <a:r>
                <a:rPr lang="en-GB" sz="1100" dirty="0" smtClean="0"/>
                <a:t>Ʃ = -3</a:t>
              </a:r>
              <a:endParaRPr lang="en-GB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67320" y="1373481"/>
              <a:ext cx="3592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 smtClean="0"/>
                <a:t>5%</a:t>
              </a:r>
              <a:endParaRPr lang="en-GB" sz="7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419035" y="1373480"/>
              <a:ext cx="3592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 smtClean="0"/>
                <a:t>50%</a:t>
              </a:r>
              <a:endParaRPr lang="en-GB" sz="7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059832" y="1373481"/>
              <a:ext cx="3592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 smtClean="0"/>
                <a:t>95%</a:t>
              </a:r>
              <a:endParaRPr lang="en-GB" sz="7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389261" y="1916832"/>
              <a:ext cx="3592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 smtClean="0"/>
                <a:t>5%</a:t>
              </a:r>
              <a:endParaRPr lang="en-GB" sz="7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389261" y="1772816"/>
              <a:ext cx="3592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 smtClean="0"/>
                <a:t>50%</a:t>
              </a:r>
              <a:endParaRPr lang="en-GB" sz="7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389261" y="1436525"/>
              <a:ext cx="359203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700" dirty="0" smtClean="0"/>
                <a:t>95%</a:t>
              </a:r>
              <a:endParaRPr lang="en-GB" sz="7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4146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16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Injection-induced earthquakes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5250" y="1268761"/>
            <a:ext cx="8496944" cy="5412007"/>
            <a:chOff x="245250" y="1268761"/>
            <a:chExt cx="8496944" cy="5412007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250" y="1268761"/>
              <a:ext cx="4248472" cy="4253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3722" y="1268761"/>
              <a:ext cx="4248472" cy="4248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016" t="40549" r="2628" b="33947"/>
            <a:stretch/>
          </p:blipFill>
          <p:spPr bwMode="auto">
            <a:xfrm>
              <a:off x="6227731" y="5494010"/>
              <a:ext cx="1153033" cy="1186758"/>
            </a:xfrm>
            <a:prstGeom prst="rect">
              <a:avLst/>
            </a:prstGeom>
            <a:noFill/>
            <a:ln w="317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TextBox 13"/>
          <p:cNvSpPr txBox="1"/>
          <p:nvPr/>
        </p:nvSpPr>
        <p:spPr>
          <a:xfrm>
            <a:off x="251519" y="5517006"/>
            <a:ext cx="540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Tectonic or anthropogenic control on </a:t>
            </a:r>
            <a:r>
              <a:rPr lang="en-GB" dirty="0" err="1" smtClean="0"/>
              <a:t>Mmax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705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17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Injection-induced earthquakes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5250" y="1268761"/>
            <a:ext cx="8496944" cy="5412007"/>
            <a:chOff x="245250" y="1268761"/>
            <a:chExt cx="8496944" cy="5412007"/>
          </a:xfrm>
        </p:grpSpPr>
        <p:grpSp>
          <p:nvGrpSpPr>
            <p:cNvPr id="2" name="Group 1"/>
            <p:cNvGrpSpPr/>
            <p:nvPr/>
          </p:nvGrpSpPr>
          <p:grpSpPr>
            <a:xfrm>
              <a:off x="245250" y="1268761"/>
              <a:ext cx="8496944" cy="5412007"/>
              <a:chOff x="245250" y="1268761"/>
              <a:chExt cx="8496944" cy="5412007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5250" y="1268761"/>
                <a:ext cx="4248472" cy="42531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4493722" y="1268761"/>
                <a:ext cx="4248472" cy="4248472"/>
                <a:chOff x="4493722" y="1268761"/>
                <a:chExt cx="4248472" cy="4248472"/>
              </a:xfrm>
            </p:grpSpPr>
            <p:pic>
              <p:nvPicPr>
                <p:cNvPr id="4099" name="Picture 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93722" y="1268761"/>
                  <a:ext cx="4248472" cy="42484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5004048" y="1628800"/>
                  <a:ext cx="3600400" cy="100811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prstDash val="dash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6617958" y="1794302"/>
                  <a:ext cx="36004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600" dirty="0" smtClean="0"/>
                    <a:t>?</a:t>
                  </a:r>
                  <a:endParaRPr lang="en-GB" sz="1600" dirty="0"/>
                </a:p>
              </p:txBody>
            </p:sp>
          </p:grpSp>
          <p:pic>
            <p:nvPicPr>
              <p:cNvPr id="12" name="Picture 4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016" t="40549" r="2628" b="33947"/>
              <a:stretch/>
            </p:blipFill>
            <p:spPr bwMode="auto">
              <a:xfrm>
                <a:off x="6227731" y="5494010"/>
                <a:ext cx="1153033" cy="1186758"/>
              </a:xfrm>
              <a:prstGeom prst="rect">
                <a:avLst/>
              </a:prstGeom>
              <a:noFill/>
              <a:ln w="317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" name="Oval 14"/>
            <p:cNvSpPr/>
            <p:nvPr/>
          </p:nvSpPr>
          <p:spPr>
            <a:xfrm>
              <a:off x="4640579" y="1628800"/>
              <a:ext cx="1659613" cy="1584176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1519" y="5517006"/>
            <a:ext cx="5400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Anthropogenic or tectonic control on </a:t>
            </a:r>
            <a:r>
              <a:rPr lang="en-GB" dirty="0" err="1" smtClean="0"/>
              <a:t>Mmax</a:t>
            </a:r>
            <a:r>
              <a:rPr lang="en-GB" dirty="0" smtClean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34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43811"/>
            <a:ext cx="8229600" cy="377342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GB" sz="2600" dirty="0" smtClean="0"/>
              <a:t>M</a:t>
            </a:r>
            <a:r>
              <a:rPr lang="en-GB" sz="2600" baseline="-25000" dirty="0" smtClean="0"/>
              <a:t>L</a:t>
            </a:r>
            <a:r>
              <a:rPr lang="en-GB" sz="2600" dirty="0" smtClean="0"/>
              <a:t> 1.5 smallest felt fracking-induced earthquake (BGS, 2016)</a:t>
            </a:r>
          </a:p>
          <a:p>
            <a:pPr algn="just"/>
            <a:endParaRPr lang="en-GB" sz="2600" dirty="0"/>
          </a:p>
          <a:p>
            <a:pPr algn="just"/>
            <a:r>
              <a:rPr lang="en-GB" sz="2600" dirty="0" smtClean="0"/>
              <a:t>M</a:t>
            </a:r>
            <a:r>
              <a:rPr lang="en-GB" sz="2600" baseline="-25000" dirty="0" smtClean="0"/>
              <a:t>W</a:t>
            </a:r>
            <a:r>
              <a:rPr lang="en-GB" sz="2600" dirty="0" smtClean="0"/>
              <a:t> 4.6 in Canada not felt (Atkinson et al., 2016)</a:t>
            </a:r>
          </a:p>
          <a:p>
            <a:endParaRPr lang="en-GB" dirty="0" smtClean="0"/>
          </a:p>
          <a:p>
            <a:endParaRPr lang="en-GB" dirty="0"/>
          </a:p>
          <a:p>
            <a:pPr marL="109728" indent="0" algn="ctr">
              <a:buNone/>
            </a:pPr>
            <a:r>
              <a:rPr lang="en-GB" sz="2900" b="1" dirty="0" smtClean="0"/>
              <a:t>Earthquake magnitudes </a:t>
            </a:r>
          </a:p>
          <a:p>
            <a:pPr marL="109728" indent="0" algn="ctr">
              <a:buNone/>
            </a:pPr>
            <a:r>
              <a:rPr lang="en-GB" sz="2900" b="1" dirty="0" smtClean="0"/>
              <a:t>(and peak ground accelerations) </a:t>
            </a:r>
          </a:p>
          <a:p>
            <a:pPr marL="109728" indent="0" algn="ctr">
              <a:buNone/>
            </a:pPr>
            <a:r>
              <a:rPr lang="en-GB" sz="2900" b="1" dirty="0" smtClean="0"/>
              <a:t>require context</a:t>
            </a:r>
            <a:endParaRPr lang="en-GB" sz="29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18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Society and induced earthquakes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542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We don’t want induced earthquakes to be a risk…</a:t>
            </a:r>
          </a:p>
          <a:p>
            <a:pPr algn="just"/>
            <a:endParaRPr lang="en-GB" dirty="0"/>
          </a:p>
          <a:p>
            <a:pPr algn="just"/>
            <a:r>
              <a:rPr lang="en-GB" dirty="0" smtClean="0"/>
              <a:t>But we all use electricity, metals, plastics, petrol, etc.</a:t>
            </a:r>
          </a:p>
          <a:p>
            <a:endParaRPr lang="en-GB" dirty="0" smtClean="0"/>
          </a:p>
          <a:p>
            <a:pPr marL="109728" indent="0">
              <a:buNone/>
            </a:pP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19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Society and induced earthquakes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71700" y="3717032"/>
            <a:ext cx="5400600" cy="2959992"/>
            <a:chOff x="2051720" y="3933056"/>
            <a:chExt cx="5400600" cy="295999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21" b="2426"/>
            <a:stretch/>
          </p:blipFill>
          <p:spPr bwMode="auto">
            <a:xfrm>
              <a:off x="2555776" y="4725143"/>
              <a:ext cx="4464496" cy="2167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Content Placeholder 1"/>
            <p:cNvSpPr txBox="1">
              <a:spLocks/>
            </p:cNvSpPr>
            <p:nvPr/>
          </p:nvSpPr>
          <p:spPr>
            <a:xfrm>
              <a:off x="2051720" y="4381623"/>
              <a:ext cx="1800200" cy="1224136"/>
            </a:xfrm>
            <a:prstGeom prst="rect">
              <a:avLst/>
            </a:prstGeom>
          </p:spPr>
          <p:txBody>
            <a:bodyPr vert="horz">
              <a:normAutofit fontScale="92500" lnSpcReduction="10000"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728" indent="0" algn="ctr">
                <a:buNone/>
              </a:pPr>
              <a:r>
                <a:rPr lang="en-GB" i="1" dirty="0" smtClean="0"/>
                <a:t>Resource Demand</a:t>
              </a:r>
            </a:p>
            <a:p>
              <a:pPr marL="109728" indent="0">
                <a:buFont typeface="Wingdings 3"/>
                <a:buNone/>
              </a:pPr>
              <a:r>
                <a:rPr lang="en-GB" dirty="0" smtClean="0"/>
                <a:t>  </a:t>
              </a:r>
              <a:endParaRPr lang="en-GB" dirty="0"/>
            </a:p>
          </p:txBody>
        </p:sp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5652120" y="3933056"/>
              <a:ext cx="1800200" cy="1224136"/>
            </a:xfrm>
            <a:prstGeom prst="rect">
              <a:avLst/>
            </a:prstGeom>
          </p:spPr>
          <p:txBody>
            <a:bodyPr vert="horz">
              <a:normAutofit fontScale="92500" lnSpcReduction="10000"/>
            </a:bodyPr>
            <a:lstStyle>
              <a:lvl1pPr marL="365760" indent="-256032" algn="l" rtl="0" eaLnBrk="1" latinLnBrk="0" hangingPunct="1">
                <a:spcBef>
                  <a:spcPts val="400"/>
                </a:spcBef>
                <a:spcAft>
                  <a:spcPts val="0"/>
                </a:spcAft>
                <a:buClr>
                  <a:schemeClr val="accent1"/>
                </a:buClr>
                <a:buSzPct val="68000"/>
                <a:buFont typeface="Wingdings 3"/>
                <a:buChar char=""/>
                <a:defRPr kumimoji="0" sz="27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21792" indent="-228600" algn="l" rtl="0" eaLnBrk="1" latinLnBrk="0" hangingPunct="1">
                <a:spcBef>
                  <a:spcPts val="324"/>
                </a:spcBef>
                <a:buClr>
                  <a:schemeClr val="accent1"/>
                </a:buClr>
                <a:buFont typeface="Verdana"/>
                <a:buChar char="◦"/>
                <a:defRPr kumimoji="0" sz="2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859536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SzPct val="100000"/>
                <a:buFont typeface="Wingdings 2"/>
                <a:buChar char=""/>
                <a:defRPr kumimoji="0"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9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1" latinLnBrk="0" hangingPunct="1">
                <a:spcBef>
                  <a:spcPts val="350"/>
                </a:spcBef>
                <a:buClr>
                  <a:schemeClr val="accent2"/>
                </a:buClr>
                <a:buFont typeface="Wingdings 2"/>
                <a:buChar char="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6002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574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228600" algn="l" rtl="0" eaLnBrk="1" latinLnBrk="0" hangingPunct="1">
                <a:spcBef>
                  <a:spcPts val="350"/>
                </a:spcBef>
                <a:buClr>
                  <a:schemeClr val="accent3"/>
                </a:buClr>
                <a:buFont typeface="Wingdings 2"/>
                <a:buChar char=""/>
                <a:defRPr kumimoji="0"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  <a:extLst/>
            </a:lstStyle>
            <a:p>
              <a:pPr marL="109728" indent="0" algn="ctr">
                <a:buNone/>
              </a:pPr>
              <a:r>
                <a:rPr lang="en-GB" i="1" dirty="0" smtClean="0"/>
                <a:t>Seismic</a:t>
              </a:r>
            </a:p>
            <a:p>
              <a:pPr marL="109728" indent="0" algn="ctr">
                <a:buNone/>
              </a:pPr>
              <a:r>
                <a:rPr lang="en-GB" i="1" dirty="0" smtClean="0"/>
                <a:t>Risk</a:t>
              </a:r>
            </a:p>
            <a:p>
              <a:pPr marL="109728" indent="0">
                <a:buFont typeface="Wingdings 3"/>
                <a:buNone/>
              </a:pPr>
              <a:r>
                <a:rPr lang="en-GB" dirty="0" smtClean="0"/>
                <a:t>  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9559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 smtClean="0"/>
              <a:t>Disclaimer and terminology</a:t>
            </a:r>
          </a:p>
          <a:p>
            <a:endParaRPr lang="en-GB" dirty="0"/>
          </a:p>
          <a:p>
            <a:r>
              <a:rPr lang="en-GB" dirty="0" smtClean="0"/>
              <a:t>Study background</a:t>
            </a:r>
          </a:p>
          <a:p>
            <a:endParaRPr lang="en-GB" dirty="0"/>
          </a:p>
          <a:p>
            <a:r>
              <a:rPr lang="en-GB" dirty="0" err="1" smtClean="0"/>
              <a:t>HiQuake</a:t>
            </a:r>
            <a:r>
              <a:rPr lang="en-GB" dirty="0" smtClean="0"/>
              <a:t> overview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Injection-induced earthquakes</a:t>
            </a:r>
          </a:p>
          <a:p>
            <a:endParaRPr lang="en-GB" dirty="0"/>
          </a:p>
          <a:p>
            <a:r>
              <a:rPr lang="en-GB" dirty="0" smtClean="0"/>
              <a:t>Society and induced earthquakes</a:t>
            </a:r>
          </a:p>
          <a:p>
            <a:endParaRPr lang="en-GB" dirty="0"/>
          </a:p>
          <a:p>
            <a:r>
              <a:rPr lang="en-GB" dirty="0" smtClean="0"/>
              <a:t>Summary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2</a:t>
            </a:fld>
            <a:endParaRPr lang="en-GB"/>
          </a:p>
        </p:txBody>
      </p:sp>
      <p:pic>
        <p:nvPicPr>
          <p:cNvPr id="6" name="Picture 2" descr="D:\Seismicity Contract_MW_24.02.17\Phase 3\Website\Logo\HiQuake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57" y="3356992"/>
            <a:ext cx="7219019" cy="21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54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GB" sz="1800" dirty="0" smtClean="0"/>
              <a:t>Induced earthquakes caused by more industrial activities than generally appreciated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 err="1" smtClean="0"/>
              <a:t>HiQuake</a:t>
            </a:r>
            <a:r>
              <a:rPr lang="en-GB" sz="1800" dirty="0" smtClean="0"/>
              <a:t> contains 730 projects, largest proposed induced earthquake has M</a:t>
            </a:r>
            <a:r>
              <a:rPr lang="en-GB" sz="1800" baseline="-25000" dirty="0" smtClean="0"/>
              <a:t>W</a:t>
            </a:r>
            <a:r>
              <a:rPr lang="en-GB" sz="1800" dirty="0" smtClean="0"/>
              <a:t> 7.9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 smtClean="0"/>
              <a:t>Recent years have seen an increase in reported injection-induced earthquakes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 smtClean="0"/>
              <a:t>Anthropogenic or tectonic control on </a:t>
            </a:r>
            <a:r>
              <a:rPr lang="en-GB" sz="1800" dirty="0" err="1" smtClean="0"/>
              <a:t>Mmax</a:t>
            </a:r>
            <a:r>
              <a:rPr lang="en-GB" sz="1800" dirty="0"/>
              <a:t> </a:t>
            </a:r>
            <a:r>
              <a:rPr lang="en-GB" sz="1800" dirty="0" smtClean="0"/>
              <a:t>still uncertain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/>
              <a:t>Earthquake magnitudes need </a:t>
            </a:r>
            <a:r>
              <a:rPr lang="en-GB" sz="1800" dirty="0" smtClean="0"/>
              <a:t>consideration in societal context</a:t>
            </a:r>
          </a:p>
          <a:p>
            <a:pPr algn="just"/>
            <a:endParaRPr lang="en-GB" sz="1800" dirty="0"/>
          </a:p>
          <a:p>
            <a:pPr algn="just"/>
            <a:r>
              <a:rPr lang="en-GB" sz="1800" dirty="0" smtClean="0"/>
              <a:t>Balance needed between </a:t>
            </a:r>
            <a:r>
              <a:rPr lang="en-GB" sz="1800" dirty="0"/>
              <a:t>resource demand and seismic </a:t>
            </a:r>
            <a:r>
              <a:rPr lang="en-GB" sz="1800" dirty="0" smtClean="0"/>
              <a:t>risk</a:t>
            </a:r>
          </a:p>
          <a:p>
            <a:pPr marL="109728" indent="0" algn="just">
              <a:buNone/>
            </a:pPr>
            <a:endParaRPr lang="en-GB" sz="1800" dirty="0"/>
          </a:p>
          <a:p>
            <a:pPr algn="just"/>
            <a:endParaRPr lang="en-GB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20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485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118" y="3068960"/>
            <a:ext cx="5333764" cy="1515624"/>
          </a:xfrm>
        </p:spPr>
        <p:txBody>
          <a:bodyPr/>
          <a:lstStyle/>
          <a:p>
            <a:pPr marL="109728" indent="0" algn="ctr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www.inducedearthquakes.org</a:t>
            </a:r>
          </a:p>
          <a:p>
            <a:pPr algn="ctr"/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109728" indent="0" algn="ctr">
              <a:buNone/>
            </a:pP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miles.wilson@durham.ac.uk</a:t>
            </a:r>
          </a:p>
          <a:p>
            <a:endParaRPr lang="en-GB" dirty="0"/>
          </a:p>
          <a:p>
            <a:pPr marL="109728" indent="0">
              <a:buNone/>
            </a:pP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21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1143000"/>
          </a:xfrm>
        </p:spPr>
        <p:txBody>
          <a:bodyPr/>
          <a:lstStyle/>
          <a:p>
            <a:pPr algn="ctr"/>
            <a:r>
              <a:rPr lang="en-GB" dirty="0" smtClean="0"/>
              <a:t>Thank you</a:t>
            </a:r>
            <a:endParaRPr lang="en-GB" dirty="0"/>
          </a:p>
        </p:txBody>
      </p:sp>
      <p:pic>
        <p:nvPicPr>
          <p:cNvPr id="5" name="Picture 4" descr="Image result for durham university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5" y="174688"/>
            <a:ext cx="1368151" cy="59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hoto8ZLOTWJ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14490"/>
          <a:stretch>
            <a:fillRect/>
          </a:stretch>
        </p:blipFill>
        <p:spPr bwMode="auto">
          <a:xfrm>
            <a:off x="8439619" y="174688"/>
            <a:ext cx="449957" cy="59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7" name="Picture 3" descr="NewcastleUniversityJPG[1]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4688"/>
            <a:ext cx="1796567" cy="590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48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GB" sz="1400" dirty="0"/>
              <a:t>Atkinson, G. M., Eaton, D. W., </a:t>
            </a:r>
            <a:r>
              <a:rPr lang="en-GB" sz="1400" dirty="0" err="1"/>
              <a:t>Ghofrani</a:t>
            </a:r>
            <a:r>
              <a:rPr lang="en-GB" sz="1400" dirty="0"/>
              <a:t>, H., Walker, D., Cheadle, B., Schultz, R., </a:t>
            </a:r>
            <a:r>
              <a:rPr lang="en-GB" sz="1400" dirty="0" err="1"/>
              <a:t>Shcherbakov</a:t>
            </a:r>
            <a:r>
              <a:rPr lang="en-GB" sz="1400" dirty="0"/>
              <a:t>, R., </a:t>
            </a:r>
            <a:r>
              <a:rPr lang="en-GB" sz="1400" dirty="0" err="1"/>
              <a:t>Tiampo</a:t>
            </a:r>
            <a:r>
              <a:rPr lang="en-GB" sz="1400" dirty="0"/>
              <a:t>, K., </a:t>
            </a:r>
            <a:r>
              <a:rPr lang="en-GB" sz="1400" dirty="0" err="1"/>
              <a:t>Gu</a:t>
            </a:r>
            <a:r>
              <a:rPr lang="en-GB" sz="1400" dirty="0"/>
              <a:t>, J., and Harrington, R. M. </a:t>
            </a:r>
            <a:r>
              <a:rPr lang="en-GB" sz="1400" dirty="0" smtClean="0"/>
              <a:t>(2016). </a:t>
            </a:r>
            <a:r>
              <a:rPr lang="en-GB" sz="1400" dirty="0"/>
              <a:t>Hydraulic Fracturing and Seismicity in the Western Canada Sedimentary Basin. </a:t>
            </a:r>
            <a:r>
              <a:rPr lang="en-GB" sz="1400" i="1" dirty="0"/>
              <a:t>Seismological Research Letters</a:t>
            </a:r>
            <a:r>
              <a:rPr lang="en-GB" sz="1400" dirty="0"/>
              <a:t>, 87(3), 631-647. </a:t>
            </a:r>
            <a:endParaRPr lang="en-GB" sz="1400" dirty="0" smtClean="0"/>
          </a:p>
          <a:p>
            <a:pPr marL="109728" indent="0">
              <a:buNone/>
            </a:pPr>
            <a:endParaRPr lang="en-GB" sz="1400" dirty="0"/>
          </a:p>
          <a:p>
            <a:pPr marL="109728" indent="0">
              <a:buNone/>
            </a:pPr>
            <a:r>
              <a:rPr lang="en-GB" sz="1400" dirty="0"/>
              <a:t>British Geological Survey (BGS). </a:t>
            </a:r>
            <a:r>
              <a:rPr lang="en-GB" sz="1400" dirty="0" smtClean="0"/>
              <a:t>(2016). </a:t>
            </a:r>
            <a:r>
              <a:rPr lang="en-GB" sz="1400" dirty="0"/>
              <a:t>Blackpool earthquake, magnitude 1.5, 27 May 2011. http://earthquakes.bgs.ac.uk/research/events/BlackpoolMay2011.html.   Retrieved 28.11.16</a:t>
            </a:r>
            <a:r>
              <a:rPr lang="en-GB" sz="1400" dirty="0" smtClean="0"/>
              <a:t>.</a:t>
            </a:r>
          </a:p>
          <a:p>
            <a:pPr marL="109728" indent="0">
              <a:buNone/>
            </a:pPr>
            <a:endParaRPr lang="en-GB" sz="1400" dirty="0"/>
          </a:p>
          <a:p>
            <a:pPr marL="109728" indent="0">
              <a:buNone/>
            </a:pPr>
            <a:r>
              <a:rPr lang="en-GB" sz="1400" dirty="0" err="1"/>
              <a:t>McGarr</a:t>
            </a:r>
            <a:r>
              <a:rPr lang="en-GB" sz="1400" dirty="0"/>
              <a:t>, A. 2014. Maximum magnitude earthquakes induced by fluid injection. </a:t>
            </a:r>
            <a:r>
              <a:rPr lang="en-GB" sz="1400" i="1" dirty="0"/>
              <a:t>Journal of Geophysical Research: Solid Earth</a:t>
            </a:r>
            <a:r>
              <a:rPr lang="en-GB" sz="1400" dirty="0"/>
              <a:t>, 119(2), </a:t>
            </a:r>
            <a:r>
              <a:rPr lang="en-GB" sz="1400" dirty="0" smtClean="0"/>
              <a:t>1008-1019</a:t>
            </a:r>
            <a:r>
              <a:rPr lang="en-GB" sz="1400" dirty="0"/>
              <a:t>. </a:t>
            </a:r>
            <a:endParaRPr lang="en-GB" sz="1400" dirty="0" smtClean="0"/>
          </a:p>
          <a:p>
            <a:pPr marL="109728" indent="0">
              <a:buNone/>
            </a:pPr>
            <a:endParaRPr lang="en-GB" sz="1400" dirty="0"/>
          </a:p>
          <a:p>
            <a:pPr marL="109728" indent="0">
              <a:buNone/>
            </a:pPr>
            <a:r>
              <a:rPr lang="en-GB" sz="1400" dirty="0" smtClean="0"/>
              <a:t>van der </a:t>
            </a:r>
            <a:r>
              <a:rPr lang="en-GB" sz="1400" dirty="0" err="1" smtClean="0"/>
              <a:t>Elst</a:t>
            </a:r>
            <a:r>
              <a:rPr lang="en-GB" sz="1400" dirty="0"/>
              <a:t>, N. J., Page, M. T., Weiser, D. A., Goebel, T. H., &amp; Hosseini, S. M. (2016). Induced earthquake magnitudes are as large as (statistically) expected. </a:t>
            </a:r>
            <a:r>
              <a:rPr lang="en-GB" sz="1400" i="1" dirty="0"/>
              <a:t>Journal of Geophysical Research: Solid Earth</a:t>
            </a:r>
            <a:r>
              <a:rPr lang="en-GB" sz="1400" dirty="0"/>
              <a:t>, </a:t>
            </a:r>
            <a:r>
              <a:rPr lang="en-GB" sz="1400" i="1" dirty="0"/>
              <a:t>121</a:t>
            </a:r>
            <a:r>
              <a:rPr lang="en-GB" sz="1400" dirty="0"/>
              <a:t>(6), 4575-4590.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22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00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3933057"/>
            <a:ext cx="8229600" cy="1728192"/>
          </a:xfrm>
        </p:spPr>
        <p:txBody>
          <a:bodyPr>
            <a:noAutofit/>
          </a:bodyPr>
          <a:lstStyle/>
          <a:p>
            <a:r>
              <a:rPr lang="en-GB" sz="2500" b="1" dirty="0" smtClean="0"/>
              <a:t>Not a </a:t>
            </a:r>
            <a:r>
              <a:rPr lang="en-GB" sz="2500" b="1" dirty="0" smtClean="0"/>
              <a:t>seismologist</a:t>
            </a:r>
            <a:endParaRPr lang="en-GB" sz="2500" b="1" dirty="0" smtClean="0"/>
          </a:p>
          <a:p>
            <a:endParaRPr lang="en-GB" sz="2500" dirty="0"/>
          </a:p>
          <a:p>
            <a:r>
              <a:rPr lang="en-GB" sz="2500" dirty="0" smtClean="0"/>
              <a:t>‘Big picture science’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3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Disclaimer</a:t>
            </a:r>
            <a:endParaRPr lang="en-GB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272887"/>
              </p:ext>
            </p:extLst>
          </p:nvPr>
        </p:nvGraphicFramePr>
        <p:xfrm>
          <a:off x="611560" y="1397000"/>
          <a:ext cx="8064896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3575"/>
                <a:gridCol w="633132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Education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2011-2014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B.Sc. (Hons.) Geophysics with Geology </a:t>
                      </a:r>
                      <a:r>
                        <a:rPr lang="en-GB" sz="1400" dirty="0" smtClean="0"/>
                        <a:t>(Durham University, UK)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2014-2015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M.Sc. (Distinction) Petroleum Geoscience </a:t>
                      </a:r>
                      <a:r>
                        <a:rPr lang="en-GB" sz="1400" dirty="0" smtClean="0"/>
                        <a:t>(Heriot-Watt University, UK)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2015-2016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Research Assistant </a:t>
                      </a:r>
                      <a:r>
                        <a:rPr lang="en-GB" sz="1400" dirty="0" smtClean="0"/>
                        <a:t>(</a:t>
                      </a:r>
                      <a:r>
                        <a:rPr lang="en-GB" sz="1400" dirty="0" err="1" smtClean="0"/>
                        <a:t>ReFINE</a:t>
                      </a:r>
                      <a:r>
                        <a:rPr lang="en-GB" sz="1400" dirty="0" smtClean="0"/>
                        <a:t> and Professor Gillian Foulger)</a:t>
                      </a:r>
                      <a:endParaRPr lang="en-GB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2016-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Ph.D. Applied hydrogeological modelling </a:t>
                      </a:r>
                      <a:r>
                        <a:rPr lang="en-GB" sz="1400" dirty="0" smtClean="0"/>
                        <a:t>(Durham University, UK)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544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r>
              <a:rPr lang="en-GB" sz="2400" i="1" dirty="0" smtClean="0"/>
              <a:t>‘Induced</a:t>
            </a:r>
            <a:r>
              <a:rPr lang="en-GB" sz="2400" i="1" dirty="0" smtClean="0"/>
              <a:t>’</a:t>
            </a:r>
            <a:r>
              <a:rPr lang="en-GB" sz="2400" dirty="0" smtClean="0"/>
              <a:t> </a:t>
            </a:r>
            <a:r>
              <a:rPr lang="en-GB" sz="2400" dirty="0" smtClean="0"/>
              <a:t>vs. </a:t>
            </a:r>
            <a:r>
              <a:rPr lang="en-GB" sz="2400" i="1" dirty="0" smtClean="0"/>
              <a:t>‘Triggered’</a:t>
            </a:r>
            <a:r>
              <a:rPr lang="en-GB" sz="2400" dirty="0" smtClean="0"/>
              <a:t> earthquakes</a:t>
            </a:r>
          </a:p>
          <a:p>
            <a:endParaRPr lang="en-GB" sz="2400" dirty="0"/>
          </a:p>
          <a:p>
            <a:r>
              <a:rPr lang="en-GB" sz="2400" i="1" dirty="0" smtClean="0"/>
              <a:t>Induced</a:t>
            </a:r>
            <a:r>
              <a:rPr lang="en-GB" sz="2400" dirty="0" smtClean="0"/>
              <a:t> </a:t>
            </a: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Released energy predominantly of anthropogenic origin</a:t>
            </a:r>
          </a:p>
          <a:p>
            <a:endParaRPr lang="en-GB" sz="2400" dirty="0"/>
          </a:p>
          <a:p>
            <a:r>
              <a:rPr lang="en-GB" sz="2400" i="1" dirty="0" smtClean="0"/>
              <a:t>Triggered</a:t>
            </a:r>
            <a:endParaRPr lang="en-GB" sz="2400" dirty="0"/>
          </a:p>
          <a:p>
            <a:pPr marL="109728" indent="0">
              <a:buNone/>
            </a:pPr>
            <a:r>
              <a:rPr lang="en-GB" sz="2400" dirty="0" smtClean="0"/>
              <a:t>Released energy predominantly of natural origin</a:t>
            </a:r>
          </a:p>
          <a:p>
            <a:endParaRPr lang="en-GB" dirty="0"/>
          </a:p>
          <a:p>
            <a:pPr marL="109728" indent="0" algn="ctr">
              <a:buNone/>
            </a:pPr>
            <a:r>
              <a:rPr lang="en-GB" sz="3200" b="1" dirty="0" smtClean="0"/>
              <a:t>Induced – Anthropogenic influence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4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Terminology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791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66458"/>
            <a:ext cx="4760852" cy="4540834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Groningen gas field, </a:t>
            </a:r>
            <a:r>
              <a:rPr lang="en-GB" dirty="0"/>
              <a:t> </a:t>
            </a:r>
            <a:r>
              <a:rPr lang="en-GB" dirty="0" smtClean="0"/>
              <a:t> The Netherlands</a:t>
            </a:r>
          </a:p>
          <a:p>
            <a:pPr>
              <a:buFontTx/>
              <a:buChar char="-"/>
            </a:pPr>
            <a:r>
              <a:rPr lang="en-GB" sz="1800" dirty="0" smtClean="0"/>
              <a:t>Production from 1963</a:t>
            </a:r>
          </a:p>
          <a:p>
            <a:pPr>
              <a:buFontTx/>
              <a:buChar char="-"/>
            </a:pPr>
            <a:r>
              <a:rPr lang="en-GB" sz="1800" dirty="0" smtClean="0"/>
              <a:t>2.8 </a:t>
            </a:r>
            <a:r>
              <a:rPr lang="en-GB" sz="1800" dirty="0" err="1" smtClean="0"/>
              <a:t>tcm</a:t>
            </a:r>
            <a:r>
              <a:rPr lang="en-GB" sz="1800" dirty="0" smtClean="0"/>
              <a:t> gas in place</a:t>
            </a:r>
          </a:p>
          <a:p>
            <a:pPr>
              <a:buFontTx/>
              <a:buChar char="-"/>
            </a:pPr>
            <a:r>
              <a:rPr lang="en-GB" sz="1800" dirty="0" smtClean="0"/>
              <a:t>~50% natural gas production in the Netherlands</a:t>
            </a:r>
          </a:p>
          <a:p>
            <a:pPr>
              <a:buFontTx/>
              <a:buChar char="-"/>
            </a:pPr>
            <a:endParaRPr lang="en-GB" sz="1800" dirty="0"/>
          </a:p>
          <a:p>
            <a:r>
              <a:rPr lang="en-GB" dirty="0"/>
              <a:t>I</a:t>
            </a:r>
            <a:r>
              <a:rPr lang="en-GB" dirty="0" smtClean="0"/>
              <a:t>nduced earthquakes</a:t>
            </a:r>
          </a:p>
          <a:p>
            <a:pPr>
              <a:buFontTx/>
              <a:buChar char="-"/>
            </a:pPr>
            <a:r>
              <a:rPr lang="en-GB" sz="1800" dirty="0" smtClean="0"/>
              <a:t>Maximum observed magnitude </a:t>
            </a:r>
          </a:p>
          <a:p>
            <a:pPr marL="109728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M</a:t>
            </a:r>
            <a:r>
              <a:rPr lang="en-GB" sz="1600" baseline="-25000" dirty="0" smtClean="0"/>
              <a:t>L </a:t>
            </a:r>
            <a:r>
              <a:rPr lang="en-GB" sz="1800" dirty="0" smtClean="0"/>
              <a:t>3.4 (16/08/2012) </a:t>
            </a:r>
          </a:p>
          <a:p>
            <a:pPr>
              <a:buFontTx/>
              <a:buChar char="-"/>
            </a:pPr>
            <a:endParaRPr lang="en-GB" dirty="0" smtClean="0"/>
          </a:p>
          <a:p>
            <a:r>
              <a:rPr lang="en-GB" dirty="0" smtClean="0"/>
              <a:t>Update the 2013 database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5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background</a:t>
            </a:r>
            <a:endParaRPr lang="en-GB" dirty="0"/>
          </a:p>
        </p:txBody>
      </p:sp>
      <p:pic>
        <p:nvPicPr>
          <p:cNvPr id="5" name="Picture 4" descr="Davies2013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8052" y="4437112"/>
            <a:ext cx="3569284" cy="14357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74" name="Picture 2" descr="Image result for groningen gas fiel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052" y="1466457"/>
            <a:ext cx="3569283" cy="269984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12160" y="4149080"/>
            <a:ext cx="29335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http://www.bbc.co.uk/news/world-europe-22542982</a:t>
            </a:r>
            <a:endParaRPr lang="en-GB" sz="800" dirty="0"/>
          </a:p>
        </p:txBody>
      </p:sp>
      <p:pic>
        <p:nvPicPr>
          <p:cNvPr id="8" name="Picture 2" descr="photo8ZLOTWJ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14490"/>
          <a:stretch>
            <a:fillRect/>
          </a:stretch>
        </p:blipFill>
        <p:spPr bwMode="auto">
          <a:xfrm>
            <a:off x="7980221" y="245763"/>
            <a:ext cx="835071" cy="109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122" name="Picture 2" descr="Researching Fracki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133" y="5949280"/>
            <a:ext cx="1383203" cy="477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01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19" y="3356992"/>
            <a:ext cx="8229600" cy="2448272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en-GB" dirty="0"/>
          </a:p>
          <a:p>
            <a:r>
              <a:rPr lang="en-GB" dirty="0" smtClean="0"/>
              <a:t>Literature review, predominantly peer-reviewed studies</a:t>
            </a:r>
          </a:p>
          <a:p>
            <a:endParaRPr lang="en-GB" dirty="0"/>
          </a:p>
          <a:p>
            <a:r>
              <a:rPr lang="en-GB" dirty="0" smtClean="0"/>
              <a:t>Report all suggested cases (not our opinion)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6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Study </a:t>
            </a:r>
            <a:r>
              <a:rPr lang="en-GB" dirty="0"/>
              <a:t>background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107504" y="1599971"/>
            <a:ext cx="8856984" cy="1468989"/>
            <a:chOff x="107504" y="4408283"/>
            <a:chExt cx="8856984" cy="1468989"/>
          </a:xfrm>
        </p:grpSpPr>
        <p:cxnSp>
          <p:nvCxnSpPr>
            <p:cNvPr id="25" name="Straight Connector 24"/>
            <p:cNvCxnSpPr>
              <a:endCxn id="13" idx="2"/>
            </p:cNvCxnSpPr>
            <p:nvPr/>
          </p:nvCxnSpPr>
          <p:spPr>
            <a:xfrm flipH="1" flipV="1">
              <a:off x="7956376" y="5239280"/>
              <a:ext cx="2" cy="56598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5653263" y="5343018"/>
              <a:ext cx="1" cy="4622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935596" y="5343018"/>
              <a:ext cx="1" cy="46224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935596" y="5805264"/>
              <a:ext cx="774086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863588" y="573325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7504" y="4779334"/>
              <a:ext cx="16561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Project start</a:t>
              </a:r>
            </a:p>
            <a:p>
              <a:pPr algn="ctr"/>
              <a:r>
                <a:rPr lang="en-GB" sz="1600" dirty="0" smtClean="0"/>
                <a:t>February 2016</a:t>
              </a:r>
              <a:endParaRPr lang="en-GB" sz="16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91680" y="4408284"/>
              <a:ext cx="28803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err="1" smtClean="0"/>
                <a:t>Mmax</a:t>
              </a:r>
              <a:r>
                <a:rPr lang="en-GB" sz="1600" dirty="0" smtClean="0"/>
                <a:t> Workshop for NAM</a:t>
              </a:r>
            </a:p>
            <a:p>
              <a:pPr algn="ctr"/>
              <a:r>
                <a:rPr lang="en-GB" sz="1600" dirty="0" smtClean="0"/>
                <a:t>March 2016</a:t>
              </a:r>
              <a:endParaRPr lang="en-GB" sz="16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4008" y="4779334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AGU presentation</a:t>
              </a:r>
            </a:p>
            <a:p>
              <a:pPr algn="ctr"/>
              <a:r>
                <a:rPr lang="en-GB" sz="1600" dirty="0" smtClean="0"/>
                <a:t>December 2016</a:t>
              </a:r>
              <a:endParaRPr lang="en-GB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948264" y="4408283"/>
              <a:ext cx="20162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dirty="0" smtClean="0"/>
                <a:t>Database and website release</a:t>
              </a:r>
            </a:p>
            <a:p>
              <a:pPr algn="ctr"/>
              <a:r>
                <a:rPr lang="en-GB" sz="1600" dirty="0" smtClean="0"/>
                <a:t>January 2017</a:t>
              </a:r>
              <a:endParaRPr lang="en-GB" sz="1600" dirty="0"/>
            </a:p>
          </p:txBody>
        </p:sp>
        <p:sp>
          <p:nvSpPr>
            <p:cNvPr id="14" name="Oval 13"/>
            <p:cNvSpPr/>
            <p:nvPr/>
          </p:nvSpPr>
          <p:spPr>
            <a:xfrm>
              <a:off x="3059832" y="573325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5580112" y="573325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7884368" y="5733256"/>
              <a:ext cx="144016" cy="14401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1" name="Straight Connector 20"/>
            <p:cNvCxnSpPr>
              <a:stCxn id="14" idx="0"/>
              <a:endCxn id="11" idx="2"/>
            </p:cNvCxnSpPr>
            <p:nvPr/>
          </p:nvCxnSpPr>
          <p:spPr>
            <a:xfrm flipV="1">
              <a:off x="3131840" y="4993059"/>
              <a:ext cx="0" cy="74019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699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7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HiQuake</a:t>
            </a:r>
            <a:r>
              <a:rPr lang="en-GB" dirty="0" smtClean="0"/>
              <a:t> overview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5803" r="61474" b="38480"/>
          <a:stretch/>
        </p:blipFill>
        <p:spPr bwMode="auto">
          <a:xfrm>
            <a:off x="467544" y="1287475"/>
            <a:ext cx="8208912" cy="44742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48064" y="577760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www.inducedearthquakes.org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638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3"/>
          <a:stretch/>
        </p:blipFill>
        <p:spPr>
          <a:xfrm>
            <a:off x="935596" y="1999251"/>
            <a:ext cx="7272808" cy="390355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730 projects with reported induced seismicity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8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types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422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dirty="0" smtClean="0"/>
              <a:t>Most commonly reported </a:t>
            </a:r>
            <a:r>
              <a:rPr lang="en-GB" dirty="0" err="1" smtClean="0"/>
              <a:t>Mmax</a:t>
            </a:r>
            <a:r>
              <a:rPr lang="en-GB" dirty="0" smtClean="0"/>
              <a:t> value 3≤M&lt;4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9"/>
          <a:stretch/>
        </p:blipFill>
        <p:spPr>
          <a:xfrm>
            <a:off x="971600" y="1995216"/>
            <a:ext cx="6336704" cy="402607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2DE1-6DE0-45A1-99FB-0AD79366D466}" type="slidenum">
              <a:rPr lang="en-GB" smtClean="0"/>
              <a:t>9</a:t>
            </a:fld>
            <a:endParaRPr lang="en-GB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Mmax</a:t>
            </a:r>
            <a:r>
              <a:rPr lang="en-GB" dirty="0" smtClean="0"/>
              <a:t> range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54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3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DDC7EE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1080</TotalTime>
  <Words>699</Words>
  <Application>Microsoft Office PowerPoint</Application>
  <PresentationFormat>On-screen Show (4:3)</PresentationFormat>
  <Paragraphs>178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Concourse</vt:lpstr>
      <vt:lpstr>Global review of induced and triggered earthquakes</vt:lpstr>
      <vt:lpstr>Contents</vt:lpstr>
      <vt:lpstr>Disclaimer</vt:lpstr>
      <vt:lpstr>Terminology</vt:lpstr>
      <vt:lpstr>Study background</vt:lpstr>
      <vt:lpstr>Study background</vt:lpstr>
      <vt:lpstr>HiQuake overview</vt:lpstr>
      <vt:lpstr>Project types</vt:lpstr>
      <vt:lpstr>Mmax range</vt:lpstr>
      <vt:lpstr>Maximum Mmax’s for different project types</vt:lpstr>
      <vt:lpstr>Induced earthquakes through time</vt:lpstr>
      <vt:lpstr>Induced earthquakes through time</vt:lpstr>
      <vt:lpstr>Induced earthquakes through time</vt:lpstr>
      <vt:lpstr>Injection-induced earthquakes</vt:lpstr>
      <vt:lpstr>Injection-induced earthquakes</vt:lpstr>
      <vt:lpstr>Injection-induced earthquakes</vt:lpstr>
      <vt:lpstr>Injection-induced earthquakes</vt:lpstr>
      <vt:lpstr>Society and induced earthquakes</vt:lpstr>
      <vt:lpstr>Society and induced earthquakes</vt:lpstr>
      <vt:lpstr>Summary</vt:lpstr>
      <vt:lpstr>Thank you</vt:lpstr>
      <vt:lpstr>References</vt:lpstr>
    </vt:vector>
  </TitlesOfParts>
  <Company>Durham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review of induced and triggered earthquakes</dc:title>
  <dc:creator>Miles Wilson</dc:creator>
  <cp:lastModifiedBy>Miles Wilson</cp:lastModifiedBy>
  <cp:revision>63</cp:revision>
  <dcterms:created xsi:type="dcterms:W3CDTF">2017-03-02T16:04:34Z</dcterms:created>
  <dcterms:modified xsi:type="dcterms:W3CDTF">2017-04-04T15:03:42Z</dcterms:modified>
</cp:coreProperties>
</file>