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handoutMasterIdLst>
    <p:handoutMasterId r:id="rId25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74" r:id="rId11"/>
    <p:sldId id="264" r:id="rId12"/>
    <p:sldId id="265" r:id="rId13"/>
    <p:sldId id="266" r:id="rId14"/>
    <p:sldId id="276" r:id="rId15"/>
    <p:sldId id="277" r:id="rId16"/>
    <p:sldId id="267" r:id="rId17"/>
    <p:sldId id="268" r:id="rId18"/>
    <p:sldId id="269" r:id="rId19"/>
    <p:sldId id="270" r:id="rId20"/>
    <p:sldId id="271" r:id="rId21"/>
    <p:sldId id="272" r:id="rId22"/>
    <p:sldId id="275" r:id="rId23"/>
    <p:sldId id="273" r:id="rId24"/>
  </p:sldIdLst>
  <p:sldSz cx="12192000" cy="6858000"/>
  <p:notesSz cx="7010400" cy="92964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2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13" cy="466581"/>
          </a:xfrm>
          <a:prstGeom prst="rect">
            <a:avLst/>
          </a:prstGeom>
        </p:spPr>
        <p:txBody>
          <a:bodyPr vert="horz" lIns="83622" tIns="41811" rIns="83622" bIns="41811" rtlCol="0"/>
          <a:lstStyle>
            <a:lvl1pPr algn="l">
              <a:defRPr sz="11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970556" y="0"/>
            <a:ext cx="3038413" cy="466581"/>
          </a:xfrm>
          <a:prstGeom prst="rect">
            <a:avLst/>
          </a:prstGeom>
        </p:spPr>
        <p:txBody>
          <a:bodyPr vert="horz" lIns="83622" tIns="41811" rIns="83622" bIns="41811" rtlCol="0"/>
          <a:lstStyle>
            <a:lvl1pPr algn="r">
              <a:defRPr sz="1100"/>
            </a:lvl1pPr>
          </a:lstStyle>
          <a:p>
            <a:fld id="{7C20F80C-9784-4FBE-97D9-5C5F6A2FC73B}" type="datetimeFigureOut">
              <a:rPr lang="sv-SE" smtClean="0"/>
              <a:t>2017-04-06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829820"/>
            <a:ext cx="3038413" cy="466581"/>
          </a:xfrm>
          <a:prstGeom prst="rect">
            <a:avLst/>
          </a:prstGeom>
        </p:spPr>
        <p:txBody>
          <a:bodyPr vert="horz" lIns="83622" tIns="41811" rIns="83622" bIns="41811" rtlCol="0" anchor="b"/>
          <a:lstStyle>
            <a:lvl1pPr algn="l">
              <a:defRPr sz="11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970556" y="8829820"/>
            <a:ext cx="3038413" cy="466581"/>
          </a:xfrm>
          <a:prstGeom prst="rect">
            <a:avLst/>
          </a:prstGeom>
        </p:spPr>
        <p:txBody>
          <a:bodyPr vert="horz" lIns="83622" tIns="41811" rIns="83622" bIns="41811" rtlCol="0" anchor="b"/>
          <a:lstStyle>
            <a:lvl1pPr algn="r">
              <a:defRPr sz="1100"/>
            </a:lvl1pPr>
          </a:lstStyle>
          <a:p>
            <a:fld id="{8DBEA24B-7062-4FB0-A113-B6D93A0F887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82994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sv-S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sv-SE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sv-SE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sv-S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sv-SE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sv-SE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sv-SE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sv-SE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sv-S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 lang="sv-SE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 lang="sv-SE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37" name="Bildobjekt 36"/>
          <p:cNvPicPr/>
          <p:nvPr/>
        </p:nvPicPr>
        <p:blipFill>
          <a:blip r:embed="rId2"/>
          <a:stretch/>
        </p:blipFill>
        <p:spPr>
          <a:xfrm>
            <a:off x="3368880" y="1825560"/>
            <a:ext cx="5452920" cy="4350960"/>
          </a:xfrm>
          <a:prstGeom prst="rect">
            <a:avLst/>
          </a:prstGeom>
          <a:ln>
            <a:noFill/>
          </a:ln>
        </p:spPr>
      </p:pic>
      <p:pic>
        <p:nvPicPr>
          <p:cNvPr id="38" name="Bildobjekt 37"/>
          <p:cNvPicPr/>
          <p:nvPr/>
        </p:nvPicPr>
        <p:blipFill>
          <a:blip r:embed="rId2"/>
          <a:stretch/>
        </p:blipFill>
        <p:spPr>
          <a:xfrm>
            <a:off x="3368880" y="1825560"/>
            <a:ext cx="5452920" cy="4350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sv-S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sv-S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 lang="sv-SE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sv-S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 lang="sv-SE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 lang="sv-SE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sv-S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sv-S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sv-SE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sv-SE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 lang="sv-SE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sv-S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sv-S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 lang="sv-SE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sv-SE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sv-SE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sv-S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sv-SE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sv-SE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sv-SE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sv-S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sv-SE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sv-SE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sv-S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sv-SE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sv-SE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sv-SE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sv-SE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sv-S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 lang="sv-SE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 lang="sv-SE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76" name="Bildobjekt 75"/>
          <p:cNvPicPr/>
          <p:nvPr/>
        </p:nvPicPr>
        <p:blipFill>
          <a:blip r:embed="rId2"/>
          <a:stretch/>
        </p:blipFill>
        <p:spPr>
          <a:xfrm>
            <a:off x="3368880" y="1825560"/>
            <a:ext cx="5452920" cy="4350960"/>
          </a:xfrm>
          <a:prstGeom prst="rect">
            <a:avLst/>
          </a:prstGeom>
          <a:ln>
            <a:noFill/>
          </a:ln>
        </p:spPr>
      </p:pic>
      <p:pic>
        <p:nvPicPr>
          <p:cNvPr id="77" name="Bildobjekt 76"/>
          <p:cNvPicPr/>
          <p:nvPr/>
        </p:nvPicPr>
        <p:blipFill>
          <a:blip r:embed="rId2"/>
          <a:stretch/>
        </p:blipFill>
        <p:spPr>
          <a:xfrm>
            <a:off x="3368880" y="1825560"/>
            <a:ext cx="5452920" cy="4350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sv-S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 lang="sv-SE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sv-S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 lang="sv-SE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 lang="sv-SE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sv-S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sv-S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sv-SE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sv-SE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 lang="sv-SE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sv-S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 lang="sv-SE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sv-SE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sv-SE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sv-S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sv-SE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sv-SE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sv-SE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sv-SE" sz="6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Klicka här för att ändra format</a:t>
            </a:r>
            <a:endParaRPr lang="sv-S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3/29/17</a:t>
            </a:r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C67FE1DA-1984-4723-A44B-A7D1750E6763}" type="slidenum">
              <a:rPr lang="en-US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v-SE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Second Outline Level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Third Outline Level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v-SE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Fourth Outline Level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Fifth Outline Level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Sixth Outline Level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sv-SE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Klicka här för att ändra format</a:t>
            </a:r>
            <a:endParaRPr lang="sv-S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v-SE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Second Outline Level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Third Outline Level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v-SE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Fourth Outline Level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Fifth Outline Level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Sixth Outline Level</a:t>
            </a:r>
          </a:p>
          <a:p>
            <a:pPr marL="2286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sv-SE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Seventh Outline LevelKlicka här för att ändra format på bakgrundstexten</a:t>
            </a:r>
          </a:p>
          <a:p>
            <a:pPr marL="685800" lvl="1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sv-SE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Nivå två</a:t>
            </a:r>
            <a:endParaRPr lang="sv-SE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143000" lvl="2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sv-SE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Nivå tre</a:t>
            </a:r>
            <a:endParaRPr lang="sv-SE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600200" lvl="3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sv-SE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Nivå fyra</a:t>
            </a:r>
            <a:endParaRPr lang="sv-SE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057400" lvl="4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sv-SE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Nivå fem</a:t>
            </a:r>
            <a:endParaRPr lang="sv-SE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3/29/17</a:t>
            </a:r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4A95E05F-222C-4124-9E79-7B82B391CB2A}" type="slidenum">
              <a:rPr lang="en-US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Shape 1"/>
          <p:cNvSpPr txBox="1"/>
          <p:nvPr/>
        </p:nvSpPr>
        <p:spPr>
          <a:xfrm>
            <a:off x="1628383" y="1724297"/>
            <a:ext cx="9143640" cy="2386149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sv-SE" sz="40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The Swedish National </a:t>
            </a:r>
            <a:r>
              <a:rPr lang="sv-SE" sz="4000" b="0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Seismic</a:t>
            </a:r>
            <a:r>
              <a:rPr lang="sv-SE" sz="40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</a:t>
            </a:r>
            <a:r>
              <a:rPr lang="sv-SE" sz="4000" b="0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Network</a:t>
            </a:r>
            <a:r>
              <a:rPr lang="sv-SE" sz="40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: </a:t>
            </a:r>
            <a:r>
              <a:rPr lang="sv-SE" sz="4000" b="0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Hazard</a:t>
            </a:r>
            <a:r>
              <a:rPr lang="sv-SE" sz="40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</a:t>
            </a:r>
            <a:r>
              <a:rPr lang="sv-SE" sz="4000" b="0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assessment</a:t>
            </a:r>
            <a:r>
              <a:rPr lang="sv-SE" sz="40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in a </a:t>
            </a:r>
            <a:r>
              <a:rPr lang="sv-SE" sz="4000" b="0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low-seismicity</a:t>
            </a:r>
            <a:r>
              <a:rPr lang="sv-SE" sz="40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</a:t>
            </a:r>
            <a:r>
              <a:rPr lang="sv-SE" sz="4000" b="0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intraplate</a:t>
            </a:r>
            <a:r>
              <a:rPr lang="sv-SE" sz="40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area</a:t>
            </a:r>
            <a:endParaRPr lang="sv-SE" sz="4000" b="0" strike="noStrike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9" name="TextShape 2"/>
          <p:cNvSpPr txBox="1"/>
          <p:nvPr/>
        </p:nvSpPr>
        <p:spPr>
          <a:xfrm>
            <a:off x="1408609" y="4307554"/>
            <a:ext cx="9143640" cy="16552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Roland Roberts and many </a:t>
            </a:r>
            <a:r>
              <a:rPr lang="en-US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others¹</a:t>
            </a:r>
          </a:p>
          <a:p>
            <a:pPr algn="ctr">
              <a:lnSpc>
                <a:spcPct val="100000"/>
              </a:lnSpc>
            </a:pPr>
            <a:r>
              <a:rPr lang="en-US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University 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of Uppsala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Sweden</a:t>
            </a:r>
          </a:p>
          <a:p>
            <a:pPr algn="ctr">
              <a:lnSpc>
                <a:spcPct val="100000"/>
              </a:lnSpc>
            </a:pPr>
            <a:endParaRPr lang="en-US" sz="24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/>
            <a:r>
              <a:rPr lang="en-US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¹</a:t>
            </a: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including </a:t>
            </a:r>
            <a:r>
              <a:rPr lang="en-US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Björn</a:t>
            </a:r>
            <a:r>
              <a:rPr lang="en-US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Lund, </a:t>
            </a:r>
            <a:r>
              <a:rPr lang="en-US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Reynir</a:t>
            </a:r>
            <a:r>
              <a:rPr lang="en-US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Bödvarsson</a:t>
            </a:r>
            <a:r>
              <a:rPr lang="en-US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</a:t>
            </a:r>
            <a:r>
              <a:rPr lang="en-US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Oli</a:t>
            </a:r>
            <a:r>
              <a:rPr lang="en-US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Gudmundsson</a:t>
            </a:r>
            <a:r>
              <a:rPr lang="en-US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Ari </a:t>
            </a:r>
            <a:r>
              <a:rPr lang="en-US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Tryggvason</a:t>
            </a:r>
            <a:r>
              <a:rPr lang="en-US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Hossein </a:t>
            </a:r>
            <a:r>
              <a:rPr lang="en-US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Shomali</a:t>
            </a:r>
            <a:r>
              <a:rPr lang="en-US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</a:t>
            </a:r>
            <a:br>
              <a:rPr lang="en-US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</a:br>
            <a:r>
              <a:rPr lang="en-US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Peter Schmidt, PhD students, support personnel….</a:t>
            </a:r>
            <a:endParaRPr lang="en-US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>
              <a:lnSpc>
                <a:spcPct val="100000"/>
              </a:lnSpc>
            </a:pP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pSp>
        <p:nvGrpSpPr>
          <p:cNvPr id="4" name="Group 11"/>
          <p:cNvGrpSpPr/>
          <p:nvPr/>
        </p:nvGrpSpPr>
        <p:grpSpPr>
          <a:xfrm>
            <a:off x="490520" y="242912"/>
            <a:ext cx="1843798" cy="1775460"/>
            <a:chOff x="36900067" y="2796541"/>
            <a:chExt cx="1843798" cy="1775460"/>
          </a:xfrm>
        </p:grpSpPr>
        <p:sp>
          <p:nvSpPr>
            <p:cNvPr id="5" name="Rectangle 12"/>
            <p:cNvSpPr/>
            <p:nvPr/>
          </p:nvSpPr>
          <p:spPr>
            <a:xfrm>
              <a:off x="36907687" y="2796541"/>
              <a:ext cx="1836178" cy="17754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" name="Picture 13" descr="628px-Uppsala_University_logo_svg_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900067" y="2805375"/>
              <a:ext cx="1836178" cy="1751386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Shape 1"/>
          <p:cNvSpPr txBox="1"/>
          <p:nvPr/>
        </p:nvSpPr>
        <p:spPr>
          <a:xfrm>
            <a:off x="1197724" y="365040"/>
            <a:ext cx="10155596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sv-SE" sz="3600" b="0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Hazard</a:t>
            </a:r>
            <a:r>
              <a:rPr lang="sv-SE" sz="36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in a </a:t>
            </a:r>
            <a:r>
              <a:rPr lang="sv-SE" sz="3600" b="0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low</a:t>
            </a:r>
            <a:r>
              <a:rPr lang="sv-SE" sz="36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</a:t>
            </a:r>
            <a:r>
              <a:rPr lang="sv-SE" sz="3600" b="0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seismicity</a:t>
            </a:r>
            <a:r>
              <a:rPr lang="sv-SE" sz="36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area is </a:t>
            </a:r>
            <a:r>
              <a:rPr lang="sv-SE" sz="3600" b="0" strike="noStrike" spc="-1" dirty="0" err="1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low</a:t>
            </a:r>
            <a:r>
              <a:rPr lang="sv-SE" sz="3600" b="0" strike="noStrike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. </a:t>
            </a:r>
            <a:r>
              <a:rPr lang="sv-SE" sz="36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
So, </a:t>
            </a:r>
            <a:r>
              <a:rPr lang="sv-SE" sz="3600" b="0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who</a:t>
            </a:r>
            <a:r>
              <a:rPr lang="sv-SE" sz="36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</a:t>
            </a:r>
            <a:r>
              <a:rPr lang="sv-SE" sz="3600" b="0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cares</a:t>
            </a:r>
            <a:r>
              <a:rPr lang="sv-SE" sz="36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?</a:t>
            </a:r>
            <a:endParaRPr lang="sv-SE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3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sv-SE" sz="28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Large</a:t>
            </a:r>
            <a:r>
              <a:rPr lang="sv-SE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8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neotectonic</a:t>
            </a:r>
            <a:r>
              <a:rPr lang="sv-SE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8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faults</a:t>
            </a:r>
            <a:r>
              <a:rPr lang="sv-SE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</a:t>
            </a:r>
            <a:r>
              <a:rPr lang="sv-SE" sz="2800" b="1" i="1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some</a:t>
            </a:r>
            <a:r>
              <a:rPr lang="sv-SE" sz="2800" b="1" i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8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(?)</a:t>
            </a:r>
            <a:r>
              <a:rPr lang="sv-SE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still </a:t>
            </a:r>
            <a:r>
              <a:rPr lang="sv-SE" sz="28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active</a:t>
            </a:r>
            <a:r>
              <a:rPr lang="sv-SE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 </a:t>
            </a: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sv-SE" sz="28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Some</a:t>
            </a:r>
            <a:r>
              <a:rPr lang="sv-SE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at major </a:t>
            </a:r>
            <a:r>
              <a:rPr lang="sv-SE" sz="28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topographic</a:t>
            </a:r>
            <a:r>
              <a:rPr lang="sv-SE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features (</a:t>
            </a:r>
            <a:r>
              <a:rPr lang="sv-SE" sz="28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scarps</a:t>
            </a:r>
            <a:r>
              <a:rPr lang="sv-SE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). </a:t>
            </a:r>
            <a:endParaRPr lang="sv-SE" sz="2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sv-SE" sz="28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Many</a:t>
            </a:r>
            <a:r>
              <a:rPr lang="sv-SE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8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large</a:t>
            </a:r>
            <a:r>
              <a:rPr lang="sv-SE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dams in Sweden, </a:t>
            </a:r>
            <a:r>
              <a:rPr lang="sv-SE" sz="28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usually</a:t>
            </a:r>
            <a:r>
              <a:rPr lang="sv-SE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8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earth</a:t>
            </a:r>
            <a:r>
              <a:rPr lang="sv-SE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dams</a:t>
            </a: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sv-SE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 </a:t>
            </a:r>
            <a:r>
              <a:rPr lang="sv-SE" sz="28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large</a:t>
            </a:r>
            <a:r>
              <a:rPr lang="sv-SE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event </a:t>
            </a:r>
            <a:r>
              <a:rPr lang="sv-SE" sz="28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here</a:t>
            </a:r>
            <a:r>
              <a:rPr lang="sv-SE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(&lt;&lt;M8) </a:t>
            </a:r>
            <a:r>
              <a:rPr lang="sv-SE" sz="28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could</a:t>
            </a:r>
            <a:r>
              <a:rPr lang="sv-SE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be </a:t>
            </a:r>
            <a:r>
              <a:rPr lang="sv-SE" sz="28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devastating</a:t>
            </a:r>
            <a:r>
              <a:rPr lang="sv-SE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/>
            </a:r>
            <a:br>
              <a:rPr lang="sv-SE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</a:br>
            <a:endParaRPr lang="sv-SE" sz="28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sv-SE" sz="28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Essentially</a:t>
            </a:r>
            <a:r>
              <a:rPr lang="sv-SE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no general 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earthquake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building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codes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</a:t>
            </a: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Eurocode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8 not 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translated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by 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authorities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</a:t>
            </a: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sv-SE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Recent 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ice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age 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Wingdings"/>
              </a:rPr>
              <a:t>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recent 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topography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often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”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unstable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” (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steep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slopes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quick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clays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). 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Some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evidence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(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mostly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Norway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) for 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earthquake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simulated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landslides</a:t>
            </a:r>
            <a:endParaRPr lang="sv-SE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The 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nuclear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industry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must 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consider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seismic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risk</a:t>
            </a:r>
          </a:p>
        </p:txBody>
      </p:sp>
      <p:pic>
        <p:nvPicPr>
          <p:cNvPr id="104" name="Bildobjekt 3"/>
          <p:cNvPicPr/>
          <p:nvPr/>
        </p:nvPicPr>
        <p:blipFill>
          <a:blip r:embed="rId2"/>
          <a:stretch/>
        </p:blipFill>
        <p:spPr>
          <a:xfrm>
            <a:off x="8955360" y="365040"/>
            <a:ext cx="2090520" cy="3269880"/>
          </a:xfrm>
          <a:prstGeom prst="rect">
            <a:avLst/>
          </a:prstGeom>
          <a:ln>
            <a:noFill/>
          </a:ln>
        </p:spPr>
      </p:pic>
      <p:grpSp>
        <p:nvGrpSpPr>
          <p:cNvPr id="5" name="Group 11"/>
          <p:cNvGrpSpPr/>
          <p:nvPr/>
        </p:nvGrpSpPr>
        <p:grpSpPr>
          <a:xfrm>
            <a:off x="219560" y="365040"/>
            <a:ext cx="982223" cy="906411"/>
            <a:chOff x="36900067" y="2796541"/>
            <a:chExt cx="1843798" cy="1775460"/>
          </a:xfrm>
        </p:grpSpPr>
        <p:sp>
          <p:nvSpPr>
            <p:cNvPr id="6" name="Rectangle 12"/>
            <p:cNvSpPr/>
            <p:nvPr/>
          </p:nvSpPr>
          <p:spPr>
            <a:xfrm>
              <a:off x="36907687" y="2796541"/>
              <a:ext cx="1836178" cy="17754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" name="Picture 13" descr="628px-Uppsala_University_logo_svg_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900067" y="2805375"/>
              <a:ext cx="1836178" cy="1751386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Shape 1"/>
          <p:cNvSpPr txBox="1"/>
          <p:nvPr/>
        </p:nvSpPr>
        <p:spPr>
          <a:xfrm>
            <a:off x="1205842" y="365040"/>
            <a:ext cx="10147478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sv-SE" sz="3200" b="0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How</a:t>
            </a:r>
            <a:r>
              <a:rPr lang="sv-SE" sz="32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</a:t>
            </a:r>
            <a:r>
              <a:rPr lang="sv-SE" sz="3200" b="0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can</a:t>
            </a:r>
            <a:r>
              <a:rPr lang="sv-SE" sz="32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</a:t>
            </a:r>
            <a:r>
              <a:rPr lang="sv-SE" sz="3200" b="0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you</a:t>
            </a:r>
            <a:r>
              <a:rPr lang="sv-SE" sz="32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</a:t>
            </a:r>
            <a:r>
              <a:rPr lang="sv-SE" sz="3200" b="0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assess</a:t>
            </a:r>
            <a:r>
              <a:rPr lang="sv-SE" sz="32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</a:t>
            </a:r>
            <a:r>
              <a:rPr lang="sv-SE" sz="3200" b="0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hazard</a:t>
            </a:r>
            <a:r>
              <a:rPr lang="sv-SE" sz="32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in an area </a:t>
            </a:r>
            <a:r>
              <a:rPr lang="sv-SE" sz="3200" b="0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which</a:t>
            </a:r>
            <a:r>
              <a:rPr lang="sv-SE" sz="32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has </a:t>
            </a:r>
            <a:r>
              <a:rPr lang="sv-SE" sz="3200" b="0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very</a:t>
            </a:r>
            <a:r>
              <a:rPr lang="sv-SE" sz="32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</a:t>
            </a:r>
            <a:r>
              <a:rPr lang="sv-SE" sz="3200" b="0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low</a:t>
            </a:r>
            <a:r>
              <a:rPr lang="sv-SE" sz="32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</a:t>
            </a:r>
            <a:r>
              <a:rPr lang="sv-SE" sz="3200" b="0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seismicity</a:t>
            </a:r>
            <a:r>
              <a:rPr lang="sv-SE" sz="32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, </a:t>
            </a:r>
            <a:r>
              <a:rPr lang="sv-SE" sz="3200" b="0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but</a:t>
            </a:r>
            <a:r>
              <a:rPr lang="sv-SE" sz="32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has </a:t>
            </a:r>
            <a:r>
              <a:rPr lang="sv-SE" sz="3200" b="0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had</a:t>
            </a:r>
            <a:r>
              <a:rPr lang="sv-SE" sz="32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”recent” </a:t>
            </a:r>
            <a:r>
              <a:rPr lang="sv-SE" sz="3200" b="0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very</a:t>
            </a:r>
            <a:r>
              <a:rPr lang="sv-SE" sz="32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</a:t>
            </a:r>
            <a:r>
              <a:rPr lang="sv-SE" sz="3200" b="0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large</a:t>
            </a:r>
            <a:r>
              <a:rPr lang="sv-SE" sz="32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</a:t>
            </a:r>
            <a:r>
              <a:rPr lang="sv-SE" sz="3200" b="0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earthquakes</a:t>
            </a:r>
            <a:r>
              <a:rPr lang="sv-SE" sz="32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?</a:t>
            </a:r>
            <a:endParaRPr lang="sv-SE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6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Apply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standard 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probabilistic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(PSHA) </a:t>
            </a:r>
            <a:r>
              <a:rPr lang="sv-SE" sz="28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approaches</a:t>
            </a:r>
            <a:r>
              <a:rPr lang="sv-SE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?</a:t>
            </a:r>
            <a:br>
              <a:rPr lang="sv-SE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</a:br>
            <a:endParaRPr lang="sv-SE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sv-SE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Define</a:t>
            </a:r>
            <a:r>
              <a:rPr lang="sv-SE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an area </a:t>
            </a:r>
            <a:r>
              <a:rPr lang="sv-SE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with</a:t>
            </a:r>
            <a:r>
              <a:rPr lang="sv-SE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including</a:t>
            </a:r>
            <a:r>
              <a:rPr lang="sv-SE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a ”</a:t>
            </a:r>
            <a:r>
              <a:rPr lang="sv-SE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sufficient</a:t>
            </a:r>
            <a:r>
              <a:rPr lang="sv-SE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” </a:t>
            </a:r>
            <a:r>
              <a:rPr lang="sv-SE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number</a:t>
            </a:r>
            <a:r>
              <a:rPr lang="sv-SE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of</a:t>
            </a:r>
            <a:r>
              <a:rPr lang="sv-SE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events</a:t>
            </a: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sv-SE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Maybe</a:t>
            </a:r>
            <a:r>
              <a:rPr lang="sv-SE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decluster</a:t>
            </a:r>
            <a:r>
              <a:rPr lang="sv-SE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(</a:t>
            </a:r>
            <a:r>
              <a:rPr lang="sv-SE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but</a:t>
            </a:r>
            <a:r>
              <a:rPr lang="sv-SE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very</a:t>
            </a:r>
            <a:r>
              <a:rPr lang="sv-SE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few</a:t>
            </a:r>
            <a:r>
              <a:rPr lang="sv-SE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aftershocks</a:t>
            </a:r>
            <a:r>
              <a:rPr lang="sv-SE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in </a:t>
            </a:r>
            <a:r>
              <a:rPr lang="sv-SE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Fennoscandia</a:t>
            </a:r>
            <a:r>
              <a:rPr lang="sv-SE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)</a:t>
            </a: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sv-SE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Generate</a:t>
            </a:r>
            <a:r>
              <a:rPr lang="sv-SE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G-R </a:t>
            </a:r>
            <a:r>
              <a:rPr lang="sv-SE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curves</a:t>
            </a:r>
            <a:r>
              <a:rPr lang="sv-SE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 Get a and b </a:t>
            </a:r>
            <a:r>
              <a:rPr lang="sv-SE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values</a:t>
            </a:r>
            <a:endParaRPr lang="sv-SE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sv-SE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Estimate</a:t>
            </a:r>
            <a:r>
              <a:rPr lang="sv-SE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Mmax</a:t>
            </a:r>
            <a:r>
              <a:rPr lang="sv-SE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(max plausible </a:t>
            </a:r>
            <a:r>
              <a:rPr lang="sv-SE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earthquake</a:t>
            </a:r>
            <a:r>
              <a:rPr lang="sv-SE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)</a:t>
            </a: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sv-SE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Do the </a:t>
            </a:r>
            <a:r>
              <a:rPr lang="sv-SE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statistics</a:t>
            </a:r>
            <a:r>
              <a:rPr lang="sv-SE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(</a:t>
            </a:r>
            <a:r>
              <a:rPr lang="sv-SE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interpolate</a:t>
            </a:r>
            <a:r>
              <a:rPr lang="sv-SE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</a:t>
            </a:r>
            <a:r>
              <a:rPr lang="sv-SE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extrapolate</a:t>
            </a:r>
            <a:r>
              <a:rPr lang="sv-SE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…)</a:t>
            </a:r>
            <a:br>
              <a:rPr lang="sv-SE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</a:br>
            <a:endParaRPr lang="sv-SE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60">
              <a:lnSpc>
                <a:spcPct val="90000"/>
              </a:lnSpc>
              <a:buClr>
                <a:srgbClr val="000000"/>
              </a:buClr>
            </a:pP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Wingdings"/>
              </a:rPr>
              <a:t>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Hazard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estimate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usually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probablistic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PGA (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peak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ground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acceleration) over a given period</a:t>
            </a:r>
          </a:p>
          <a:p>
            <a:pPr>
              <a:lnSpc>
                <a:spcPct val="90000"/>
              </a:lnSpc>
            </a:pPr>
            <a:endParaRPr lang="sv-SE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grpSp>
        <p:nvGrpSpPr>
          <p:cNvPr id="4" name="Group 11"/>
          <p:cNvGrpSpPr/>
          <p:nvPr/>
        </p:nvGrpSpPr>
        <p:grpSpPr>
          <a:xfrm>
            <a:off x="219560" y="365040"/>
            <a:ext cx="982223" cy="906411"/>
            <a:chOff x="36900067" y="2796541"/>
            <a:chExt cx="1843798" cy="1775460"/>
          </a:xfrm>
        </p:grpSpPr>
        <p:sp>
          <p:nvSpPr>
            <p:cNvPr id="5" name="Rectangle 12"/>
            <p:cNvSpPr/>
            <p:nvPr/>
          </p:nvSpPr>
          <p:spPr>
            <a:xfrm>
              <a:off x="36907687" y="2796541"/>
              <a:ext cx="1836178" cy="17754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" name="Picture 13" descr="628px-Uppsala_University_logo_svg_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900067" y="2805375"/>
              <a:ext cx="1836178" cy="1751386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Shape 1"/>
          <p:cNvSpPr txBox="1"/>
          <p:nvPr/>
        </p:nvSpPr>
        <p:spPr>
          <a:xfrm>
            <a:off x="1280160" y="365040"/>
            <a:ext cx="1007316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sv-SE" sz="36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”Standard” </a:t>
            </a:r>
            <a:r>
              <a:rPr lang="sv-SE" sz="3600" b="0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hazard</a:t>
            </a:r>
            <a:r>
              <a:rPr lang="sv-SE" sz="36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</a:t>
            </a:r>
            <a:r>
              <a:rPr lang="sv-SE" sz="3600" b="0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assessement</a:t>
            </a:r>
            <a:r>
              <a:rPr lang="sv-SE" sz="36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(PSHA) </a:t>
            </a:r>
            <a:r>
              <a:rPr lang="sv-SE" sz="3600" b="0" strike="noStrike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in   </a:t>
            </a:r>
            <a:r>
              <a:rPr lang="sv-SE" sz="3600" b="0" strike="noStrike" spc="-1" dirty="0" err="1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Fennoscandia</a:t>
            </a:r>
            <a:endParaRPr lang="sv-SE" sz="3600" b="0" strike="noStrike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8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Is 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this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done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?</a:t>
            </a: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sv-SE" sz="2800" b="0" strike="noStrike" spc="-1" dirty="0" err="1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Yes</a:t>
            </a:r>
            <a:endParaRPr lang="sv-SE" sz="2800" b="0" strike="noStrike" spc="-1" dirty="0" smtClean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endParaRPr lang="sv-SE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60">
              <a:lnSpc>
                <a:spcPct val="90000"/>
              </a:lnSpc>
              <a:buClr>
                <a:srgbClr val="000000"/>
              </a:buClr>
            </a:pPr>
            <a:endParaRPr lang="sv-SE" sz="28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endParaRPr lang="sv-SE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90000"/>
              </a:lnSpc>
            </a:pPr>
            <a:endParaRPr lang="sv-SE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grpSp>
        <p:nvGrpSpPr>
          <p:cNvPr id="4" name="Group 11"/>
          <p:cNvGrpSpPr/>
          <p:nvPr/>
        </p:nvGrpSpPr>
        <p:grpSpPr>
          <a:xfrm>
            <a:off x="219560" y="365040"/>
            <a:ext cx="982223" cy="906411"/>
            <a:chOff x="36900067" y="2796541"/>
            <a:chExt cx="1843798" cy="1775460"/>
          </a:xfrm>
        </p:grpSpPr>
        <p:sp>
          <p:nvSpPr>
            <p:cNvPr id="5" name="Rectangle 12"/>
            <p:cNvSpPr/>
            <p:nvPr/>
          </p:nvSpPr>
          <p:spPr>
            <a:xfrm>
              <a:off x="36907687" y="2796541"/>
              <a:ext cx="1836178" cy="17754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" name="Picture 13" descr="628px-Uppsala_University_logo_svg_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900067" y="2805375"/>
              <a:ext cx="1836178" cy="1751386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Shape 1"/>
          <p:cNvSpPr txBox="1"/>
          <p:nvPr/>
        </p:nvSpPr>
        <p:spPr>
          <a:xfrm>
            <a:off x="1280160" y="365040"/>
            <a:ext cx="1007316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sv-SE" sz="36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”Standard” </a:t>
            </a:r>
            <a:r>
              <a:rPr lang="sv-SE" sz="3600" b="0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hazard</a:t>
            </a:r>
            <a:r>
              <a:rPr lang="sv-SE" sz="36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</a:t>
            </a:r>
            <a:r>
              <a:rPr lang="sv-SE" sz="3600" b="0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assessement</a:t>
            </a:r>
            <a:r>
              <a:rPr lang="sv-SE" sz="36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(PSHA) </a:t>
            </a:r>
            <a:r>
              <a:rPr lang="sv-SE" sz="3600" b="0" strike="noStrike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in   </a:t>
            </a:r>
            <a:r>
              <a:rPr lang="sv-SE" sz="3600" b="0" strike="noStrike" spc="-1" dirty="0" err="1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Fennoscandia</a:t>
            </a:r>
            <a:endParaRPr lang="sv-SE" sz="3600" b="0" strike="noStrike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8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Is 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this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done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?</a:t>
            </a: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sv-SE" sz="2800" b="0" strike="noStrike" spc="-1" dirty="0" err="1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Yes</a:t>
            </a:r>
            <a:endParaRPr lang="sv-SE" sz="2800" b="0" strike="noStrike" spc="-1" dirty="0" smtClean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endParaRPr lang="sv-SE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Does it 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work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well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?</a:t>
            </a: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sv-SE" sz="2800" b="0" strike="noStrike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No</a:t>
            </a: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endParaRPr lang="sv-SE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60">
              <a:lnSpc>
                <a:spcPct val="90000"/>
              </a:lnSpc>
              <a:buClr>
                <a:srgbClr val="000000"/>
              </a:buClr>
            </a:pPr>
            <a:endParaRPr lang="sv-SE" sz="28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endParaRPr lang="sv-SE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90000"/>
              </a:lnSpc>
            </a:pPr>
            <a:endParaRPr lang="sv-SE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grpSp>
        <p:nvGrpSpPr>
          <p:cNvPr id="4" name="Group 11"/>
          <p:cNvGrpSpPr/>
          <p:nvPr/>
        </p:nvGrpSpPr>
        <p:grpSpPr>
          <a:xfrm>
            <a:off x="219560" y="365040"/>
            <a:ext cx="982223" cy="906411"/>
            <a:chOff x="36900067" y="2796541"/>
            <a:chExt cx="1843798" cy="1775460"/>
          </a:xfrm>
        </p:grpSpPr>
        <p:sp>
          <p:nvSpPr>
            <p:cNvPr id="5" name="Rectangle 12"/>
            <p:cNvSpPr/>
            <p:nvPr/>
          </p:nvSpPr>
          <p:spPr>
            <a:xfrm>
              <a:off x="36907687" y="2796541"/>
              <a:ext cx="1836178" cy="17754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" name="Picture 13" descr="628px-Uppsala_University_logo_svg_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900067" y="2805375"/>
              <a:ext cx="1836178" cy="17513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850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Shape 1"/>
          <p:cNvSpPr txBox="1"/>
          <p:nvPr/>
        </p:nvSpPr>
        <p:spPr>
          <a:xfrm>
            <a:off x="1280160" y="365040"/>
            <a:ext cx="1007316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sv-SE" sz="36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”Standard” </a:t>
            </a:r>
            <a:r>
              <a:rPr lang="sv-SE" sz="3600" b="0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hazard</a:t>
            </a:r>
            <a:r>
              <a:rPr lang="sv-SE" sz="36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</a:t>
            </a:r>
            <a:r>
              <a:rPr lang="sv-SE" sz="3600" b="0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assessement</a:t>
            </a:r>
            <a:r>
              <a:rPr lang="sv-SE" sz="36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(PSHA) </a:t>
            </a:r>
            <a:r>
              <a:rPr lang="sv-SE" sz="3600" b="0" strike="noStrike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in   </a:t>
            </a:r>
            <a:r>
              <a:rPr lang="sv-SE" sz="3600" b="0" strike="noStrike" spc="-1" dirty="0" err="1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Fennoscandia</a:t>
            </a:r>
            <a:endParaRPr lang="sv-SE" sz="3600" b="0" strike="noStrike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8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Is 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this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done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?</a:t>
            </a: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sv-SE" sz="2800" b="0" strike="noStrike" spc="-1" dirty="0" err="1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Yes</a:t>
            </a:r>
            <a:endParaRPr lang="sv-SE" sz="2800" b="0" strike="noStrike" spc="-1" dirty="0" smtClean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endParaRPr lang="sv-SE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Does it 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work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well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?</a:t>
            </a: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sv-SE" sz="2800" b="0" strike="noStrike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No</a:t>
            </a: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endParaRPr lang="sv-SE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Does it 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work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at all?</a:t>
            </a: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sv-SE" sz="2800" spc="-1" dirty="0" err="1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Quite</a:t>
            </a:r>
            <a:r>
              <a:rPr lang="sv-SE" sz="2800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800" spc="-1" dirty="0" err="1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possibly</a:t>
            </a:r>
            <a:r>
              <a:rPr lang="sv-SE" sz="2800" b="0" strike="noStrike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8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not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beyond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saying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8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obvious</a:t>
            </a:r>
            <a:r>
              <a:rPr lang="sv-SE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8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things</a:t>
            </a:r>
            <a:r>
              <a:rPr lang="sv-SE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like ”</a:t>
            </a:r>
            <a:r>
              <a:rPr lang="sv-SE" sz="28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hazard</a:t>
            </a:r>
            <a:r>
              <a:rPr lang="sv-SE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is 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low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” (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which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we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already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know</a:t>
            </a:r>
            <a:r>
              <a:rPr lang="sv-SE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)</a:t>
            </a: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endParaRPr lang="sv-SE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Why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so negative</a:t>
            </a:r>
            <a:r>
              <a:rPr lang="sv-SE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?</a:t>
            </a:r>
          </a:p>
          <a:p>
            <a:pPr marL="360">
              <a:lnSpc>
                <a:spcPct val="90000"/>
              </a:lnSpc>
              <a:buClr>
                <a:srgbClr val="000000"/>
              </a:buClr>
            </a:pPr>
            <a:endParaRPr lang="sv-SE" sz="28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endParaRPr lang="sv-SE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90000"/>
              </a:lnSpc>
            </a:pPr>
            <a:endParaRPr lang="sv-SE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grpSp>
        <p:nvGrpSpPr>
          <p:cNvPr id="4" name="Group 11"/>
          <p:cNvGrpSpPr/>
          <p:nvPr/>
        </p:nvGrpSpPr>
        <p:grpSpPr>
          <a:xfrm>
            <a:off x="219560" y="365040"/>
            <a:ext cx="982223" cy="906411"/>
            <a:chOff x="36900067" y="2796541"/>
            <a:chExt cx="1843798" cy="1775460"/>
          </a:xfrm>
        </p:grpSpPr>
        <p:sp>
          <p:nvSpPr>
            <p:cNvPr id="5" name="Rectangle 12"/>
            <p:cNvSpPr/>
            <p:nvPr/>
          </p:nvSpPr>
          <p:spPr>
            <a:xfrm>
              <a:off x="36907687" y="2796541"/>
              <a:ext cx="1836178" cy="17754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" name="Picture 13" descr="628px-Uppsala_University_logo_svg_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900067" y="2805375"/>
              <a:ext cx="1836178" cy="17513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1681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Shape 1"/>
          <p:cNvSpPr txBox="1"/>
          <p:nvPr/>
        </p:nvSpPr>
        <p:spPr>
          <a:xfrm>
            <a:off x="1205842" y="24728"/>
            <a:ext cx="10155596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sv-SE" sz="2800" b="0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Two</a:t>
            </a:r>
            <a:r>
              <a:rPr lang="sv-SE" sz="28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</a:t>
            </a:r>
            <a:r>
              <a:rPr lang="sv-SE" sz="2800" b="0" strike="noStrike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”recent” </a:t>
            </a:r>
            <a:r>
              <a:rPr lang="sv-SE" sz="2800" b="0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hazard</a:t>
            </a:r>
            <a:r>
              <a:rPr lang="sv-SE" sz="28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</a:t>
            </a:r>
            <a:r>
              <a:rPr lang="sv-SE" sz="2800" b="0" strike="noStrike" spc="-1" dirty="0" err="1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assessments</a:t>
            </a:r>
            <a:r>
              <a:rPr lang="sv-SE" sz="2800" b="0" strike="noStrike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: </a:t>
            </a:r>
            <a:r>
              <a:rPr lang="sv-SE" sz="2800" b="0" strike="noStrike" spc="-1" dirty="0" err="1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Significantly</a:t>
            </a:r>
            <a:r>
              <a:rPr lang="sv-SE" sz="2800" b="0" strike="noStrike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different </a:t>
            </a:r>
            <a:r>
              <a:rPr lang="sv-SE" sz="2800" b="0" strike="noStrike" spc="-1" dirty="0" err="1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results</a:t>
            </a:r>
            <a:r>
              <a:rPr lang="sv-SE" sz="2800" b="0" strike="noStrike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</a:t>
            </a:r>
            <a:r>
              <a:rPr lang="sv-SE" sz="2800" b="0" strike="noStrike" spc="-1" dirty="0" err="1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due</a:t>
            </a:r>
            <a:r>
              <a:rPr lang="sv-SE" sz="2800" b="0" strike="noStrike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to choice </a:t>
            </a:r>
            <a:r>
              <a:rPr lang="sv-SE" sz="2800" b="0" strike="noStrike" spc="-1" dirty="0" err="1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of</a:t>
            </a:r>
            <a:r>
              <a:rPr lang="sv-SE" sz="2800" b="0" strike="noStrike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data and </a:t>
            </a:r>
            <a:r>
              <a:rPr lang="sv-SE" sz="2800" b="0" strike="noStrike" spc="-1" dirty="0" err="1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details</a:t>
            </a:r>
            <a:r>
              <a:rPr lang="sv-SE" sz="2800" b="0" strike="noStrike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</a:t>
            </a:r>
            <a:r>
              <a:rPr lang="sv-SE" sz="2800" b="0" strike="noStrike" spc="-1" dirty="0" err="1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of</a:t>
            </a:r>
            <a:r>
              <a:rPr lang="sv-SE" sz="2800" b="0" strike="noStrike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</a:t>
            </a:r>
            <a:r>
              <a:rPr lang="sv-SE" sz="2800" b="0" strike="noStrike" spc="-1" dirty="0" err="1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methodology</a:t>
            </a:r>
            <a:endParaRPr lang="sv-SE" sz="2800" b="0" strike="noStrike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10" name="Picture 4"/>
          <p:cNvPicPr/>
          <p:nvPr/>
        </p:nvPicPr>
        <p:blipFill>
          <a:blip r:embed="rId2"/>
          <a:stretch/>
        </p:blipFill>
        <p:spPr>
          <a:xfrm>
            <a:off x="1850040" y="5035680"/>
            <a:ext cx="4214520" cy="1783440"/>
          </a:xfrm>
          <a:prstGeom prst="rect">
            <a:avLst/>
          </a:prstGeom>
          <a:ln w="9360">
            <a:noFill/>
          </a:ln>
        </p:spPr>
      </p:pic>
      <p:pic>
        <p:nvPicPr>
          <p:cNvPr id="111" name="Picture 5"/>
          <p:cNvPicPr/>
          <p:nvPr/>
        </p:nvPicPr>
        <p:blipFill>
          <a:blip r:embed="rId3"/>
          <a:stretch/>
        </p:blipFill>
        <p:spPr>
          <a:xfrm>
            <a:off x="1850040" y="3252240"/>
            <a:ext cx="4214520" cy="1783440"/>
          </a:xfrm>
          <a:prstGeom prst="rect">
            <a:avLst/>
          </a:prstGeom>
          <a:ln w="9360">
            <a:noFill/>
          </a:ln>
        </p:spPr>
      </p:pic>
      <p:pic>
        <p:nvPicPr>
          <p:cNvPr id="112" name="Picture 6"/>
          <p:cNvPicPr/>
          <p:nvPr/>
        </p:nvPicPr>
        <p:blipFill>
          <a:blip r:embed="rId4"/>
          <a:stretch/>
        </p:blipFill>
        <p:spPr>
          <a:xfrm>
            <a:off x="1850040" y="1461960"/>
            <a:ext cx="4214520" cy="1783440"/>
          </a:xfrm>
          <a:prstGeom prst="rect">
            <a:avLst/>
          </a:prstGeom>
          <a:ln w="9360">
            <a:noFill/>
          </a:ln>
        </p:spPr>
      </p:pic>
      <p:sp>
        <p:nvSpPr>
          <p:cNvPr id="113" name="CustomShape 2"/>
          <p:cNvSpPr/>
          <p:nvPr/>
        </p:nvSpPr>
        <p:spPr>
          <a:xfrm>
            <a:off x="2422080" y="1188720"/>
            <a:ext cx="328572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Wahlström</a:t>
            </a: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 &amp; </a:t>
            </a:r>
            <a:r>
              <a:rPr lang="en-US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Grünthal</a:t>
            </a: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 (2001)</a:t>
            </a: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14" name="TextShape 3"/>
          <p:cNvSpPr txBox="1"/>
          <p:nvPr/>
        </p:nvSpPr>
        <p:spPr>
          <a:xfrm>
            <a:off x="5836680" y="6450120"/>
            <a:ext cx="776520" cy="3164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m/s^2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5" name="Picture 2"/>
          <p:cNvPicPr/>
          <p:nvPr/>
        </p:nvPicPr>
        <p:blipFill>
          <a:blip r:embed="rId5"/>
          <a:stretch/>
        </p:blipFill>
        <p:spPr>
          <a:xfrm>
            <a:off x="7383600" y="1133280"/>
            <a:ext cx="3155040" cy="5571720"/>
          </a:xfrm>
          <a:prstGeom prst="rect">
            <a:avLst/>
          </a:prstGeom>
          <a:ln>
            <a:noFill/>
          </a:ln>
        </p:spPr>
      </p:pic>
      <p:sp>
        <p:nvSpPr>
          <p:cNvPr id="116" name="CustomShape 4"/>
          <p:cNvSpPr/>
          <p:nvPr/>
        </p:nvSpPr>
        <p:spPr>
          <a:xfrm>
            <a:off x="7076880" y="1382760"/>
            <a:ext cx="157140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SHARE (2013)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7" name="TextShape 5"/>
          <p:cNvSpPr txBox="1"/>
          <p:nvPr/>
        </p:nvSpPr>
        <p:spPr>
          <a:xfrm>
            <a:off x="182880" y="4754880"/>
            <a:ext cx="1188720" cy="4572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1904 M5.4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8" name="Line 6"/>
          <p:cNvSpPr/>
          <p:nvPr/>
        </p:nvSpPr>
        <p:spPr>
          <a:xfrm flipV="1">
            <a:off x="1371600" y="4754880"/>
            <a:ext cx="1645920" cy="182880"/>
          </a:xfrm>
          <a:prstGeom prst="line">
            <a:avLst/>
          </a:prstGeom>
          <a:ln w="36720">
            <a:solidFill>
              <a:srgbClr val="00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12" name="Group 11"/>
          <p:cNvGrpSpPr/>
          <p:nvPr/>
        </p:nvGrpSpPr>
        <p:grpSpPr>
          <a:xfrm>
            <a:off x="219560" y="365040"/>
            <a:ext cx="982223" cy="906411"/>
            <a:chOff x="36900067" y="2796541"/>
            <a:chExt cx="1843798" cy="1775460"/>
          </a:xfrm>
        </p:grpSpPr>
        <p:sp>
          <p:nvSpPr>
            <p:cNvPr id="13" name="Rectangle 12"/>
            <p:cNvSpPr/>
            <p:nvPr/>
          </p:nvSpPr>
          <p:spPr>
            <a:xfrm>
              <a:off x="36907687" y="2796541"/>
              <a:ext cx="1836178" cy="17754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4" name="Picture 13" descr="628px-Uppsala_University_logo_svg_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6900067" y="2805375"/>
              <a:ext cx="1836178" cy="1751386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extShape 1"/>
          <p:cNvSpPr txBox="1"/>
          <p:nvPr/>
        </p:nvSpPr>
        <p:spPr>
          <a:xfrm>
            <a:off x="1271450" y="365040"/>
            <a:ext cx="10081869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sv-SE" sz="3600" spc="-1" dirty="0" err="1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Some</a:t>
            </a:r>
            <a:r>
              <a:rPr lang="sv-SE" sz="3600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</a:t>
            </a:r>
            <a:r>
              <a:rPr lang="sv-SE" sz="3600" spc="-1" dirty="0" err="1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of</a:t>
            </a:r>
            <a:r>
              <a:rPr lang="sv-SE" sz="3600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the p</a:t>
            </a:r>
            <a:r>
              <a:rPr lang="sv-SE" sz="3600" b="0" strike="noStrike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roblems </a:t>
            </a:r>
            <a:r>
              <a:rPr lang="sv-SE" sz="3600" b="0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with</a:t>
            </a:r>
            <a:r>
              <a:rPr lang="sv-SE" sz="36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</a:t>
            </a:r>
            <a:r>
              <a:rPr lang="sv-SE" sz="3600" b="0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hazard</a:t>
            </a:r>
            <a:r>
              <a:rPr lang="sv-SE" sz="36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</a:t>
            </a:r>
            <a:r>
              <a:rPr lang="sv-SE" sz="3600" b="0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assessment</a:t>
            </a:r>
            <a:r>
              <a:rPr lang="sv-SE" sz="36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in </a:t>
            </a:r>
            <a:r>
              <a:rPr lang="sv-SE" sz="3600" b="0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Fennoscandia</a:t>
            </a:r>
            <a:endParaRPr lang="sv-SE" sz="3600" b="0" strike="noStrike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0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PGA 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may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not be the best 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measure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of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hazard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due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to 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seismicity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and 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attenuation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 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E.g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 CAV (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cumulative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absolute 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velocity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) 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may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be </a:t>
            </a:r>
            <a:r>
              <a:rPr lang="sv-SE" sz="28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better</a:t>
            </a:r>
            <a:endParaRPr lang="sv-SE" sz="28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endParaRPr lang="sv-SE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Low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seismicity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Wingdings"/>
              </a:rPr>
              <a:t>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even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with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low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magnitude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of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8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completeness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large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areas must be 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used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to get a 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reasonable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number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of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events for the GR (1000s 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sq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km). </a:t>
            </a:r>
            <a:r>
              <a:rPr lang="sv-SE" sz="28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Uniformity</a:t>
            </a:r>
            <a:r>
              <a:rPr lang="sv-SE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8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of</a:t>
            </a:r>
            <a:r>
              <a:rPr lang="sv-SE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8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behaviour</a:t>
            </a:r>
            <a:r>
              <a:rPr lang="sv-SE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over 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such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an area</a:t>
            </a:r>
            <a:r>
              <a:rPr lang="sv-SE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?</a:t>
            </a: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endParaRPr lang="sv-SE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We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should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not 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assume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temporal </a:t>
            </a:r>
            <a:r>
              <a:rPr lang="sv-SE" sz="28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stationarit</a:t>
            </a:r>
            <a:r>
              <a:rPr lang="sv-SE" sz="28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y</a:t>
            </a:r>
            <a:r>
              <a:rPr lang="sv-SE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(later)</a:t>
            </a: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endParaRPr lang="sv-SE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Mmax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estimates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are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very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important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 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How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reliable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are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these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?</a:t>
            </a:r>
          </a:p>
        </p:txBody>
      </p:sp>
      <p:grpSp>
        <p:nvGrpSpPr>
          <p:cNvPr id="4" name="Group 11"/>
          <p:cNvGrpSpPr/>
          <p:nvPr/>
        </p:nvGrpSpPr>
        <p:grpSpPr>
          <a:xfrm>
            <a:off x="219560" y="365040"/>
            <a:ext cx="982223" cy="906411"/>
            <a:chOff x="36900067" y="2796541"/>
            <a:chExt cx="1843798" cy="1775460"/>
          </a:xfrm>
        </p:grpSpPr>
        <p:sp>
          <p:nvSpPr>
            <p:cNvPr id="5" name="Rectangle 12"/>
            <p:cNvSpPr/>
            <p:nvPr/>
          </p:nvSpPr>
          <p:spPr>
            <a:xfrm>
              <a:off x="36907687" y="2796541"/>
              <a:ext cx="1836178" cy="17754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" name="Picture 13" descr="628px-Uppsala_University_logo_svg_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900067" y="2805375"/>
              <a:ext cx="1836178" cy="1751386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Shape 1"/>
          <p:cNvSpPr txBox="1"/>
          <p:nvPr/>
        </p:nvSpPr>
        <p:spPr>
          <a:xfrm>
            <a:off x="1323702" y="294019"/>
            <a:ext cx="10029617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sv-SE" sz="3600" b="0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Mmax</a:t>
            </a:r>
            <a:r>
              <a:rPr lang="sv-SE" sz="36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: </a:t>
            </a:r>
            <a:r>
              <a:rPr lang="sv-SE" sz="3600" strike="noStrike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 Light" panose="020F0302020204030204" pitchFamily="34" charset="0"/>
              </a:rPr>
              <a:t>Maximum ”plausible” </a:t>
            </a:r>
            <a:r>
              <a:rPr lang="sv-SE" sz="3600" strike="noStrike" spc="-1" dirty="0" err="1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 Light" panose="020F0302020204030204" pitchFamily="34" charset="0"/>
              </a:rPr>
              <a:t>earthquake</a:t>
            </a:r>
            <a:endParaRPr lang="sv-SE" sz="3600" strike="noStrike" spc="-1" dirty="0" smtClean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Calibri Light" panose="020F0302020204030204" pitchFamily="34" charset="0"/>
            </a:endParaRPr>
          </a:p>
        </p:txBody>
      </p:sp>
      <p:sp>
        <p:nvSpPr>
          <p:cNvPr id="122" name="TextShape 2"/>
          <p:cNvSpPr txBox="1"/>
          <p:nvPr/>
        </p:nvSpPr>
        <p:spPr>
          <a:xfrm>
            <a:off x="838079" y="1619179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sv-SE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”</a:t>
            </a:r>
            <a:r>
              <a:rPr lang="sv-SE" sz="28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Mechanical</a:t>
            </a:r>
            <a:r>
              <a:rPr lang="sv-SE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” </a:t>
            </a:r>
            <a:r>
              <a:rPr lang="sv-SE" sz="28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assessment</a:t>
            </a:r>
            <a:r>
              <a:rPr lang="sv-SE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for </a:t>
            </a:r>
            <a:r>
              <a:rPr lang="sv-SE" sz="28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Fennoscandia</a:t>
            </a:r>
            <a:r>
              <a:rPr lang="sv-SE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sym typeface="Wingdings" panose="05000000000000000000" pitchFamily="2" charset="2"/>
              </a:rPr>
              <a:t> </a:t>
            </a:r>
            <a:r>
              <a:rPr lang="sv-SE" sz="28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sym typeface="Wingdings" panose="05000000000000000000" pitchFamily="2" charset="2"/>
              </a:rPr>
              <a:t>very</a:t>
            </a:r>
            <a:r>
              <a:rPr lang="sv-SE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sym typeface="Wingdings" panose="05000000000000000000" pitchFamily="2" charset="2"/>
              </a:rPr>
              <a:t> </a:t>
            </a:r>
            <a:r>
              <a:rPr lang="sv-SE" sz="28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sym typeface="Wingdings" panose="05000000000000000000" pitchFamily="2" charset="2"/>
              </a:rPr>
              <a:t>large</a:t>
            </a:r>
            <a:r>
              <a:rPr lang="sv-SE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sym typeface="Wingdings" panose="05000000000000000000" pitchFamily="2" charset="2"/>
              </a:rPr>
              <a:t> (</a:t>
            </a:r>
            <a:r>
              <a:rPr lang="sv-SE" sz="28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sym typeface="Wingdings" panose="05000000000000000000" pitchFamily="2" charset="2"/>
              </a:rPr>
              <a:t>shield</a:t>
            </a:r>
            <a:r>
              <a:rPr lang="sv-SE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sym typeface="Wingdings" panose="05000000000000000000" pitchFamily="2" charset="2"/>
              </a:rPr>
              <a:t>=strong)</a:t>
            </a: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endParaRPr lang="sv-SE" sz="8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  <a:sym typeface="Wingdings" panose="05000000000000000000" pitchFamily="2" charset="2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endParaRPr lang="sv-SE" sz="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Statistical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approach </a:t>
            </a:r>
            <a:r>
              <a:rPr lang="sv-SE" sz="28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based</a:t>
            </a:r>
            <a:r>
              <a:rPr lang="sv-SE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on G-R</a:t>
            </a:r>
            <a:endParaRPr lang="sv-SE" sz="28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  <a:sym typeface="Wingdings" panose="05000000000000000000" pitchFamily="2" charset="2"/>
            </a:endParaRPr>
          </a:p>
          <a:p>
            <a:pPr marL="360">
              <a:lnSpc>
                <a:spcPct val="90000"/>
              </a:lnSpc>
              <a:buClr>
                <a:srgbClr val="000000"/>
              </a:buClr>
            </a:pPr>
            <a:r>
              <a:rPr lang="sv-SE" sz="2800" b="0" strike="noStrike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</a:t>
            </a:r>
            <a:r>
              <a:rPr lang="sv-SE" sz="2000" b="0" strike="noStrike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GR </a:t>
            </a:r>
            <a:r>
              <a:rPr lang="sv-SE" sz="2000" b="0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”</a:t>
            </a:r>
            <a:r>
              <a:rPr lang="sv-SE" sz="2000" b="0" strike="noStrike" spc="-1" dirty="0" err="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saturates</a:t>
            </a:r>
            <a:r>
              <a:rPr lang="sv-SE" sz="2000" b="0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” </a:t>
            </a:r>
            <a:r>
              <a:rPr lang="sv-SE" sz="2000" b="0" strike="noStrike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Wingdings"/>
              </a:rPr>
              <a:t></a:t>
            </a:r>
            <a:r>
              <a:rPr lang="sv-SE" sz="2000" b="0" strike="noStrike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000" b="0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”down </a:t>
            </a:r>
            <a:r>
              <a:rPr lang="sv-SE" sz="2000" b="0" strike="noStrike" spc="-1" dirty="0" err="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turn</a:t>
            </a:r>
            <a:r>
              <a:rPr lang="sv-SE" sz="2000" b="0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” in </a:t>
            </a:r>
            <a:r>
              <a:rPr lang="sv-SE" sz="2000" b="0" strike="noStrike" spc="-1" dirty="0" err="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curve</a:t>
            </a:r>
            <a:r>
              <a:rPr lang="sv-SE" sz="2000" b="0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at </a:t>
            </a:r>
            <a:r>
              <a:rPr lang="sv-SE" sz="2000" b="0" strike="noStrike" spc="-1" dirty="0" err="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large</a:t>
            </a:r>
            <a:r>
              <a:rPr lang="sv-SE" sz="2000" b="0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000" b="0" strike="noStrike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  </a:t>
            </a:r>
            <a:r>
              <a:rPr lang="sv-SE" sz="2000" b="0" strike="noStrike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Wingdings"/>
              </a:rPr>
              <a:t></a:t>
            </a:r>
            <a:r>
              <a:rPr lang="sv-SE" sz="2000" b="0" strike="noStrike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000" b="0" strike="noStrike" spc="-1" dirty="0" err="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modified</a:t>
            </a:r>
            <a:r>
              <a:rPr lang="sv-SE" sz="2000" b="0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GR </a:t>
            </a:r>
            <a:r>
              <a:rPr lang="sv-SE" sz="2000" b="0" strike="noStrike" spc="-1" dirty="0" err="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curve</a:t>
            </a:r>
            <a:r>
              <a:rPr lang="sv-SE" sz="2000" b="0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(gamma)</a:t>
            </a:r>
          </a:p>
          <a:p>
            <a:pPr marL="360">
              <a:lnSpc>
                <a:spcPct val="90000"/>
              </a:lnSpc>
              <a:buClr>
                <a:srgbClr val="000000"/>
              </a:buClr>
            </a:pPr>
            <a:r>
              <a:rPr lang="sv-SE" sz="2000" b="0" strike="noStrike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Wingdings"/>
              </a:rPr>
              <a:t> </a:t>
            </a:r>
            <a:r>
              <a:rPr lang="sv-SE" sz="2000" b="0" strike="noStrike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000" b="0" strike="noStrike" spc="-1" dirty="0" err="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assume</a:t>
            </a:r>
            <a:r>
              <a:rPr lang="sv-SE" sz="2000" b="0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000" b="0" strike="noStrike" spc="-1" dirty="0" err="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this</a:t>
            </a:r>
            <a:r>
              <a:rPr lang="sv-SE" sz="2000" b="0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000" b="0" strike="noStrike" spc="-1" dirty="0" err="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shape</a:t>
            </a:r>
            <a:r>
              <a:rPr lang="sv-SE" sz="2000" b="0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fit to data </a:t>
            </a:r>
            <a:r>
              <a:rPr lang="sv-SE" sz="2000" b="0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Wingdings"/>
              </a:rPr>
              <a:t></a:t>
            </a:r>
            <a:r>
              <a:rPr lang="sv-SE" sz="2000" b="0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000" b="0" strike="noStrike" spc="-1" dirty="0" err="1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Mmax</a:t>
            </a:r>
            <a:r>
              <a:rPr lang="sv-SE" sz="2000" b="0" strike="noStrike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  <a:sym typeface="Wingdings" panose="05000000000000000000" pitchFamily="2" charset="2"/>
              </a:rPr>
              <a:t> </a:t>
            </a:r>
            <a:r>
              <a:rPr lang="sv-SE" sz="2000" b="0" strike="noStrike" spc="-1" dirty="0" smtClean="0">
                <a:solidFill>
                  <a:srgbClr val="92D050"/>
                </a:solidFill>
                <a:uFill>
                  <a:solidFill>
                    <a:srgbClr val="FFFFFF"/>
                  </a:solidFill>
                </a:uFill>
                <a:latin typeface="Calibri"/>
                <a:sym typeface="Wingdings" panose="05000000000000000000" pitchFamily="2" charset="2"/>
              </a:rPr>
              <a:t/>
            </a:r>
            <a:br>
              <a:rPr lang="sv-SE" sz="2000" b="0" strike="noStrike" spc="-1" dirty="0" smtClean="0">
                <a:solidFill>
                  <a:srgbClr val="92D050"/>
                </a:solidFill>
                <a:uFill>
                  <a:solidFill>
                    <a:srgbClr val="FFFFFF"/>
                  </a:solidFill>
                </a:uFill>
                <a:latin typeface="Calibri"/>
                <a:sym typeface="Wingdings" panose="05000000000000000000" pitchFamily="2" charset="2"/>
              </a:rPr>
            </a:br>
            <a:r>
              <a:rPr lang="sv-SE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sym typeface="Wingdings" panose="05000000000000000000" pitchFamily="2" charset="2"/>
              </a:rPr>
              <a:t>    </a:t>
            </a:r>
            <a:r>
              <a:rPr lang="sv-SE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sym typeface="Wingdings" panose="05000000000000000000" pitchFamily="2" charset="2"/>
              </a:rPr>
              <a:t> </a:t>
            </a:r>
            <a:r>
              <a:rPr lang="sv-SE" sz="28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sym typeface="Wingdings" panose="05000000000000000000" pitchFamily="2" charset="2"/>
              </a:rPr>
              <a:t>Much</a:t>
            </a:r>
            <a:r>
              <a:rPr lang="sv-SE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sym typeface="Wingdings" panose="05000000000000000000" pitchFamily="2" charset="2"/>
              </a:rPr>
              <a:t> </a:t>
            </a:r>
            <a:r>
              <a:rPr lang="sv-SE" sz="28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sym typeface="Wingdings" panose="05000000000000000000" pitchFamily="2" charset="2"/>
              </a:rPr>
              <a:t>lower</a:t>
            </a:r>
            <a:r>
              <a:rPr lang="sv-SE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sym typeface="Wingdings" panose="05000000000000000000" pitchFamily="2" charset="2"/>
              </a:rPr>
              <a:t> </a:t>
            </a:r>
            <a:r>
              <a:rPr lang="sv-SE" sz="28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sym typeface="Wingdings" panose="05000000000000000000" pitchFamily="2" charset="2"/>
              </a:rPr>
              <a:t>estimates</a:t>
            </a:r>
            <a:r>
              <a:rPr lang="sv-SE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sym typeface="Wingdings" panose="05000000000000000000" pitchFamily="2" charset="2"/>
              </a:rPr>
              <a:t> </a:t>
            </a:r>
            <a:r>
              <a:rPr lang="sv-SE" sz="28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sym typeface="Wingdings" panose="05000000000000000000" pitchFamily="2" charset="2"/>
              </a:rPr>
              <a:t>than</a:t>
            </a:r>
            <a:r>
              <a:rPr lang="sv-SE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sym typeface="Wingdings" panose="05000000000000000000" pitchFamily="2" charset="2"/>
              </a:rPr>
              <a:t> the </a:t>
            </a:r>
            <a:r>
              <a:rPr lang="sv-SE" sz="28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sym typeface="Wingdings" panose="05000000000000000000" pitchFamily="2" charset="2"/>
              </a:rPr>
              <a:t>mechanical</a:t>
            </a:r>
            <a:r>
              <a:rPr lang="sv-SE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sym typeface="Wingdings" panose="05000000000000000000" pitchFamily="2" charset="2"/>
              </a:rPr>
              <a:t> </a:t>
            </a:r>
            <a:r>
              <a:rPr lang="sv-SE" sz="28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sym typeface="Wingdings" panose="05000000000000000000" pitchFamily="2" charset="2"/>
              </a:rPr>
              <a:t>assessment</a:t>
            </a:r>
            <a:endParaRPr lang="sv-SE" sz="8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  <a:sym typeface="Wingdings" panose="05000000000000000000" pitchFamily="2" charset="2"/>
            </a:endParaRPr>
          </a:p>
          <a:p>
            <a:pPr marL="360">
              <a:lnSpc>
                <a:spcPct val="90000"/>
              </a:lnSpc>
              <a:buClr>
                <a:srgbClr val="000000"/>
              </a:buClr>
            </a:pPr>
            <a:endParaRPr lang="sv-SE" sz="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sv-SE" sz="28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This</a:t>
            </a:r>
            <a:r>
              <a:rPr lang="sv-SE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is </a:t>
            </a:r>
            <a:r>
              <a:rPr lang="sv-SE" sz="28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probably</a:t>
            </a:r>
            <a:r>
              <a:rPr lang="sv-SE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not a sensible approach: </a:t>
            </a:r>
            <a:r>
              <a:rPr lang="sv-SE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The </a:t>
            </a:r>
            <a:r>
              <a:rPr lang="sv-SE" sz="28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concept</a:t>
            </a:r>
            <a:r>
              <a:rPr lang="sv-SE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is 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assumption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8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dependent</a:t>
            </a:r>
            <a:r>
              <a:rPr lang="sv-SE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</a:t>
            </a:r>
            <a:r>
              <a:rPr lang="sv-SE" sz="28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usesd</a:t>
            </a:r>
            <a:r>
              <a:rPr lang="sv-SE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8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</a:t>
            </a:r>
            <a:r>
              <a:rPr lang="sv-SE" sz="28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iscrete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sparse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</a:t>
            </a:r>
            <a:r>
              <a:rPr lang="sv-SE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data and an </a:t>
            </a:r>
            <a:r>
              <a:rPr lang="sv-SE" sz="28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assumed</a:t>
            </a:r>
            <a:r>
              <a:rPr lang="sv-SE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8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continous</a:t>
            </a:r>
            <a:r>
              <a:rPr lang="sv-SE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distribution </a:t>
            </a:r>
            <a:r>
              <a:rPr lang="sv-SE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sym typeface="Wingdings" panose="05000000000000000000" pitchFamily="2" charset="2"/>
              </a:rPr>
              <a:t></a:t>
            </a:r>
            <a:r>
              <a:rPr lang="sv-SE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easily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8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seriously</a:t>
            </a:r>
            <a:r>
              <a:rPr lang="sv-SE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8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misleading</a:t>
            </a:r>
            <a:r>
              <a:rPr lang="sv-SE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</a:t>
            </a:r>
            <a:r>
              <a:rPr lang="sv-SE" sz="28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if</a:t>
            </a:r>
            <a:r>
              <a:rPr lang="sv-SE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8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you</a:t>
            </a:r>
            <a:r>
              <a:rPr lang="sv-SE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8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are</a:t>
            </a:r>
            <a:r>
              <a:rPr lang="sv-SE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not </a:t>
            </a:r>
            <a:r>
              <a:rPr lang="sv-SE" sz="28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very</a:t>
            </a:r>
            <a:r>
              <a:rPr lang="sv-SE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8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careful</a:t>
            </a:r>
            <a:r>
              <a:rPr lang="sv-SE" sz="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/>
            </a:r>
            <a:br>
              <a:rPr lang="sv-SE" sz="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</a:br>
            <a:endParaRPr lang="sv-SE" sz="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Statistically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derived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Mmax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estimates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are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at 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least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in 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low-seismicity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areas, 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almost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certainly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misleading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and 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potentially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dangerously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so. </a:t>
            </a:r>
          </a:p>
        </p:txBody>
      </p:sp>
      <p:grpSp>
        <p:nvGrpSpPr>
          <p:cNvPr id="4" name="Group 11"/>
          <p:cNvGrpSpPr/>
          <p:nvPr/>
        </p:nvGrpSpPr>
        <p:grpSpPr>
          <a:xfrm>
            <a:off x="219560" y="365040"/>
            <a:ext cx="982223" cy="906411"/>
            <a:chOff x="36900067" y="2796541"/>
            <a:chExt cx="1843798" cy="1775460"/>
          </a:xfrm>
        </p:grpSpPr>
        <p:sp>
          <p:nvSpPr>
            <p:cNvPr id="5" name="Rectangle 12"/>
            <p:cNvSpPr/>
            <p:nvPr/>
          </p:nvSpPr>
          <p:spPr>
            <a:xfrm>
              <a:off x="36907687" y="2796541"/>
              <a:ext cx="1836178" cy="17754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" name="Picture 13" descr="628px-Uppsala_University_logo_svg_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900067" y="2805375"/>
              <a:ext cx="1836178" cy="1751386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extShape 1"/>
          <p:cNvSpPr txBox="1"/>
          <p:nvPr/>
        </p:nvSpPr>
        <p:spPr>
          <a:xfrm>
            <a:off x="1323702" y="365040"/>
            <a:ext cx="10029617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sv-SE" sz="36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Temporal variations in </a:t>
            </a:r>
            <a:r>
              <a:rPr lang="sv-SE" sz="3600" b="0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seismicity</a:t>
            </a:r>
            <a:endParaRPr lang="sv-SE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4" name="TextShape 2"/>
          <p:cNvSpPr txBox="1"/>
          <p:nvPr/>
        </p:nvSpPr>
        <p:spPr>
          <a:xfrm>
            <a:off x="838080" y="1509204"/>
            <a:ext cx="10515240" cy="4667316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Apart from 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aftershocks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(and 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perhaps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foreshocks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) 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most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hazard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assessment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assumes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a 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statistically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stationary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situation</a:t>
            </a:r>
            <a:r>
              <a:rPr lang="sv-SE" sz="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/>
            </a:r>
            <a:br>
              <a:rPr lang="sv-SE" sz="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</a:br>
            <a:endParaRPr lang="sv-SE" sz="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Is 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seismicity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in 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Fennoscandia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8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temporally</a:t>
            </a:r>
            <a:r>
              <a:rPr lang="sv-SE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stationary</a:t>
            </a:r>
            <a:r>
              <a:rPr lang="sv-SE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?</a:t>
            </a:r>
            <a:endParaRPr lang="sv-SE" sz="8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endParaRPr lang="sv-SE" sz="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We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observe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very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clear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temporal</a:t>
            </a:r>
            <a:br>
              <a:rPr lang="sv-SE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</a:br>
            <a:r>
              <a:rPr lang="sv-SE" sz="28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clustering</a:t>
            </a:r>
            <a:r>
              <a:rPr lang="sv-SE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sym typeface="Wingdings" panose="05000000000000000000" pitchFamily="2" charset="2"/>
              </a:rPr>
              <a:t>                      </a:t>
            </a: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endParaRPr lang="sv-SE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Assume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events </a:t>
            </a:r>
            <a:r>
              <a:rPr lang="sv-SE" sz="28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statistically</a:t>
            </a:r>
            <a:r>
              <a:rPr lang="sv-SE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/>
            </a:r>
            <a:br>
              <a:rPr lang="sv-SE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</a:br>
            <a:r>
              <a:rPr lang="sv-SE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independent 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Wingdings"/>
              </a:rPr>
              <a:t>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99%+ </a:t>
            </a:r>
            <a:r>
              <a:rPr lang="sv-SE" sz="28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probability</a:t>
            </a:r>
            <a:r>
              <a:rPr lang="sv-SE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/>
            </a:r>
            <a:br>
              <a:rPr lang="sv-SE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</a:br>
            <a:r>
              <a:rPr lang="sv-SE" sz="28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that</a:t>
            </a:r>
            <a:r>
              <a:rPr lang="sv-SE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the </a:t>
            </a:r>
            <a:r>
              <a:rPr lang="sv-SE" sz="28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these</a:t>
            </a:r>
            <a:r>
              <a:rPr lang="sv-SE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event clusters 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are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/>
            </a:r>
            <a:br>
              <a:rPr lang="sv-SE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</a:br>
            <a:r>
              <a:rPr lang="sv-SE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(</a:t>
            </a:r>
            <a:r>
              <a:rPr lang="sv-SE" sz="28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mechanically</a:t>
            </a:r>
            <a:r>
              <a:rPr lang="sv-SE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) </a:t>
            </a:r>
            <a:r>
              <a:rPr lang="sv-SE" sz="28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related</a:t>
            </a:r>
            <a:endParaRPr lang="sv-SE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25" name="Bildobjekt 3"/>
          <p:cNvPicPr/>
          <p:nvPr/>
        </p:nvPicPr>
        <p:blipFill>
          <a:blip r:embed="rId2"/>
          <a:stretch/>
        </p:blipFill>
        <p:spPr>
          <a:xfrm>
            <a:off x="6604987" y="2902998"/>
            <a:ext cx="5157926" cy="2157274"/>
          </a:xfrm>
          <a:prstGeom prst="rect">
            <a:avLst/>
          </a:prstGeom>
          <a:ln>
            <a:noFill/>
          </a:ln>
        </p:spPr>
      </p:pic>
      <p:grpSp>
        <p:nvGrpSpPr>
          <p:cNvPr id="5" name="Group 11"/>
          <p:cNvGrpSpPr/>
          <p:nvPr/>
        </p:nvGrpSpPr>
        <p:grpSpPr>
          <a:xfrm>
            <a:off x="219560" y="365040"/>
            <a:ext cx="982223" cy="906411"/>
            <a:chOff x="36900067" y="2796541"/>
            <a:chExt cx="1843798" cy="1775460"/>
          </a:xfrm>
        </p:grpSpPr>
        <p:sp>
          <p:nvSpPr>
            <p:cNvPr id="6" name="Rectangle 12"/>
            <p:cNvSpPr/>
            <p:nvPr/>
          </p:nvSpPr>
          <p:spPr>
            <a:xfrm>
              <a:off x="36907687" y="2796541"/>
              <a:ext cx="1836178" cy="17754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" name="Picture 13" descr="628px-Uppsala_University_logo_svg_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900067" y="2805375"/>
              <a:ext cx="1836178" cy="1751386"/>
            </a:xfrm>
            <a:prstGeom prst="rect">
              <a:avLst/>
            </a:prstGeom>
          </p:spPr>
        </p:pic>
      </p:grpSp>
      <p:sp>
        <p:nvSpPr>
          <p:cNvPr id="2" name="textruta 1"/>
          <p:cNvSpPr txBox="1"/>
          <p:nvPr/>
        </p:nvSpPr>
        <p:spPr>
          <a:xfrm>
            <a:off x="7231780" y="5249064"/>
            <a:ext cx="390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Magnitude</a:t>
            </a:r>
            <a:r>
              <a:rPr lang="sv-SE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of</a:t>
            </a:r>
            <a:r>
              <a:rPr lang="sv-SE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all 3.9+ events </a:t>
            </a:r>
            <a:r>
              <a:rPr lang="sv-SE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since</a:t>
            </a:r>
            <a:r>
              <a:rPr lang="sv-SE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1900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extShape 1"/>
          <p:cNvSpPr txBox="1"/>
          <p:nvPr/>
        </p:nvSpPr>
        <p:spPr>
          <a:xfrm>
            <a:off x="1297577" y="246060"/>
            <a:ext cx="10055743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sv-SE" sz="3600" b="0" strike="noStrike" spc="-1" dirty="0" err="1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Spatio</a:t>
            </a:r>
            <a:r>
              <a:rPr lang="sv-SE" sz="3600" b="0" strike="noStrike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-temporal </a:t>
            </a:r>
            <a:r>
              <a:rPr lang="sv-SE" sz="3600" b="0" strike="noStrike" spc="-1" dirty="0" err="1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patterns</a:t>
            </a:r>
            <a:endParaRPr lang="sv-SE" sz="3600" b="0" strike="noStrike" spc="-1" dirty="0" smtClean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Calibri Light"/>
            </a:endParaRPr>
          </a:p>
          <a:p>
            <a:pPr>
              <a:lnSpc>
                <a:spcPct val="90000"/>
              </a:lnSpc>
            </a:pPr>
            <a:r>
              <a:rPr lang="sv-SE" sz="3600" b="0" strike="noStrike" spc="-1" dirty="0" err="1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seismicity</a:t>
            </a:r>
            <a:r>
              <a:rPr lang="sv-SE" sz="3600" b="0" strike="noStrike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:</a:t>
            </a:r>
            <a:endParaRPr lang="sv-SE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7" name="TextShape 2"/>
          <p:cNvSpPr txBox="1"/>
          <p:nvPr/>
        </p:nvSpPr>
        <p:spPr>
          <a:xfrm>
            <a:off x="838080" y="1654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Very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clear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spatio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-temporal 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pattern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/>
            </a:r>
            <a:br>
              <a:rPr lang="sv-SE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</a:br>
            <a:r>
              <a:rPr lang="sv-SE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(</a:t>
            </a:r>
            <a:r>
              <a:rPr lang="sv-SE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also</a:t>
            </a:r>
            <a:r>
              <a:rPr lang="sv-SE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confirmed</a:t>
            </a:r>
            <a:r>
              <a:rPr lang="sv-SE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by </a:t>
            </a:r>
            <a:r>
              <a:rPr lang="sv-SE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other</a:t>
            </a:r>
            <a:r>
              <a:rPr lang="sv-SE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data, not </a:t>
            </a:r>
            <a:r>
              <a:rPr lang="sv-SE" sz="20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shown</a:t>
            </a:r>
            <a:r>
              <a:rPr lang="sv-SE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)</a:t>
            </a: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endParaRPr lang="sv-SE" sz="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Events </a:t>
            </a:r>
            <a:r>
              <a:rPr lang="sv-SE" sz="28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shown</a:t>
            </a:r>
            <a:r>
              <a:rPr lang="sv-SE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:</a:t>
            </a:r>
            <a:r>
              <a:rPr lang="sv-SE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</a:t>
            </a:r>
            <a:r>
              <a:rPr lang="sv-SE" sz="28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ault</a:t>
            </a:r>
            <a:r>
              <a:rPr lang="sv-SE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length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≈</a:t>
            </a:r>
            <a:r>
              <a:rPr lang="sv-SE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1km</a:t>
            </a:r>
            <a:r>
              <a:rPr lang="sv-SE" sz="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/>
            </a:r>
            <a:br>
              <a:rPr lang="sv-SE" sz="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</a:br>
            <a:endParaRPr lang="sv-SE" sz="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60">
              <a:lnSpc>
                <a:spcPct val="90000"/>
              </a:lnSpc>
              <a:buClr>
                <a:srgbClr val="000000"/>
              </a:buClr>
            </a:pPr>
            <a:r>
              <a:rPr lang="sv-SE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sym typeface="Wingdings" panose="05000000000000000000" pitchFamily="2" charset="2"/>
              </a:rPr>
              <a:t> </a:t>
            </a:r>
            <a:r>
              <a:rPr lang="sv-SE" sz="28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Tiny</a:t>
            </a:r>
            <a:r>
              <a:rPr lang="sv-SE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compared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to </a:t>
            </a:r>
            <a:r>
              <a:rPr lang="sv-SE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the 100’s </a:t>
            </a:r>
            <a:r>
              <a:rPr lang="sv-SE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km </a:t>
            </a:r>
            <a:r>
              <a:rPr lang="sv-SE" sz="28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/>
            </a:r>
            <a:br>
              <a:rPr lang="sv-SE" sz="28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</a:br>
            <a:r>
              <a:rPr lang="sv-SE" sz="28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  event separations</a:t>
            </a:r>
            <a:r>
              <a:rPr lang="sv-SE" sz="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/>
            </a:r>
            <a:br>
              <a:rPr lang="sv-SE" sz="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</a:br>
            <a:endParaRPr lang="sv-SE" sz="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Recall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also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the 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earlier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comment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about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few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8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fore</a:t>
            </a:r>
            <a:r>
              <a:rPr lang="sv-SE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 </a:t>
            </a:r>
            <a:br>
              <a:rPr lang="sv-SE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</a:br>
            <a:r>
              <a:rPr lang="sv-SE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and 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aftershocks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/>
            </a:r>
            <a:br>
              <a:rPr lang="sv-SE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</a:br>
            <a:r>
              <a:rPr lang="sv-SE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Wingdings"/>
              </a:rPr>
              <a:t></a:t>
            </a:r>
            <a:r>
              <a:rPr lang="sv-SE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it 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seems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that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”</a:t>
            </a:r>
            <a:r>
              <a:rPr lang="sv-SE" sz="28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isolated</a:t>
            </a:r>
            <a:r>
              <a:rPr lang="sv-SE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”</a:t>
            </a:r>
            <a:r>
              <a:rPr lang="sv-SE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8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larger</a:t>
            </a:r>
            <a:r>
              <a:rPr lang="sv-SE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events 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may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occur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in </a:t>
            </a:r>
            <a:r>
              <a:rPr lang="sv-SE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/>
            </a:r>
            <a:br>
              <a:rPr lang="sv-SE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</a:br>
            <a:r>
              <a:rPr lang="sv-SE" sz="28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otherwise</a:t>
            </a:r>
            <a:r>
              <a:rPr lang="sv-SE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seismically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”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silent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” </a:t>
            </a:r>
            <a:r>
              <a:rPr lang="sv-SE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areas.</a:t>
            </a:r>
            <a:r>
              <a:rPr lang="sv-SE" sz="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/>
            </a:r>
            <a:br>
              <a:rPr lang="sv-SE" sz="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</a:br>
            <a:r>
              <a:rPr lang="sv-SE" sz="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lang="sv-SE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If 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so, 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using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time-varying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PSHA 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will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not 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help</a:t>
            </a:r>
            <a:endParaRPr lang="sv-SE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28" name="Bildobjekt 4"/>
          <p:cNvPicPr/>
          <p:nvPr/>
        </p:nvPicPr>
        <p:blipFill>
          <a:blip r:embed="rId2"/>
          <a:stretch/>
        </p:blipFill>
        <p:spPr>
          <a:xfrm>
            <a:off x="6667130" y="823788"/>
            <a:ext cx="5149573" cy="2336661"/>
          </a:xfrm>
          <a:prstGeom prst="rect">
            <a:avLst/>
          </a:prstGeom>
          <a:ln>
            <a:noFill/>
          </a:ln>
        </p:spPr>
      </p:pic>
      <p:pic>
        <p:nvPicPr>
          <p:cNvPr id="129" name="Bildobjekt 5"/>
          <p:cNvPicPr/>
          <p:nvPr/>
        </p:nvPicPr>
        <p:blipFill>
          <a:blip r:embed="rId3"/>
          <a:stretch/>
        </p:blipFill>
        <p:spPr>
          <a:xfrm>
            <a:off x="8954074" y="3436976"/>
            <a:ext cx="2090520" cy="3269880"/>
          </a:xfrm>
          <a:prstGeom prst="rect">
            <a:avLst/>
          </a:prstGeom>
          <a:ln>
            <a:noFill/>
          </a:ln>
        </p:spPr>
      </p:pic>
      <p:grpSp>
        <p:nvGrpSpPr>
          <p:cNvPr id="6" name="Group 11"/>
          <p:cNvGrpSpPr/>
          <p:nvPr/>
        </p:nvGrpSpPr>
        <p:grpSpPr>
          <a:xfrm>
            <a:off x="219560" y="365040"/>
            <a:ext cx="982223" cy="906411"/>
            <a:chOff x="36900067" y="2796541"/>
            <a:chExt cx="1843798" cy="1775460"/>
          </a:xfrm>
        </p:grpSpPr>
        <p:sp>
          <p:nvSpPr>
            <p:cNvPr id="7" name="Rectangle 12"/>
            <p:cNvSpPr/>
            <p:nvPr/>
          </p:nvSpPr>
          <p:spPr>
            <a:xfrm>
              <a:off x="36907687" y="2796541"/>
              <a:ext cx="1836178" cy="17754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8" name="Picture 13" descr="628px-Uppsala_University_logo_svg_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900067" y="2805375"/>
              <a:ext cx="1836178" cy="1751386"/>
            </a:xfrm>
            <a:prstGeom prst="rect">
              <a:avLst/>
            </a:prstGeom>
          </p:spPr>
        </p:pic>
      </p:grpSp>
      <p:sp>
        <p:nvSpPr>
          <p:cNvPr id="2" name="textruta 1"/>
          <p:cNvSpPr txBox="1"/>
          <p:nvPr/>
        </p:nvSpPr>
        <p:spPr>
          <a:xfrm>
            <a:off x="6567277" y="487098"/>
            <a:ext cx="5205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>
                <a:solidFill>
                  <a:srgbClr val="0070C0"/>
                </a:solidFill>
              </a:rPr>
              <a:t>Event </a:t>
            </a:r>
            <a:r>
              <a:rPr lang="sv-SE" dirty="0" err="1" smtClean="0">
                <a:solidFill>
                  <a:srgbClr val="0070C0"/>
                </a:solidFill>
              </a:rPr>
              <a:t>Latitude</a:t>
            </a:r>
            <a:r>
              <a:rPr lang="sv-SE" dirty="0" smtClean="0">
                <a:solidFill>
                  <a:srgbClr val="0070C0"/>
                </a:solidFill>
              </a:rPr>
              <a:t> vs </a:t>
            </a:r>
            <a:r>
              <a:rPr lang="sv-SE" dirty="0" err="1" smtClean="0">
                <a:solidFill>
                  <a:srgbClr val="0070C0"/>
                </a:solidFill>
              </a:rPr>
              <a:t>time</a:t>
            </a:r>
            <a:r>
              <a:rPr lang="sv-SE" dirty="0" smtClean="0">
                <a:solidFill>
                  <a:srgbClr val="0070C0"/>
                </a:solidFill>
              </a:rPr>
              <a:t> (date) for all M3.9+ events</a:t>
            </a:r>
            <a:endParaRPr lang="sv-SE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extShape 1"/>
          <p:cNvSpPr txBox="1"/>
          <p:nvPr/>
        </p:nvSpPr>
        <p:spPr>
          <a:xfrm>
            <a:off x="1461710" y="365040"/>
            <a:ext cx="9891609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sv-SE" sz="36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Sweden: Part </a:t>
            </a:r>
            <a:r>
              <a:rPr lang="sv-SE" sz="3600" b="0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of</a:t>
            </a:r>
            <a:r>
              <a:rPr lang="sv-SE" sz="36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the </a:t>
            </a:r>
            <a:r>
              <a:rPr lang="sv-SE" sz="3600" b="0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Fennoscandian</a:t>
            </a:r>
            <a:r>
              <a:rPr lang="sv-SE" sz="36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</a:t>
            </a:r>
            <a:r>
              <a:rPr lang="sv-SE" sz="3600" b="0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shield</a:t>
            </a:r>
            <a:r>
              <a:rPr lang="sv-SE" sz="36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</a:t>
            </a:r>
            <a:endParaRPr lang="sv-SE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1" name="TextShape 2"/>
          <p:cNvSpPr txBox="1"/>
          <p:nvPr/>
        </p:nvSpPr>
        <p:spPr>
          <a:xfrm>
            <a:off x="838079" y="1625263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Ancient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shield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area, ”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built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up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” by 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tectonic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collisions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from the ”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south</a:t>
            </a:r>
            <a:r>
              <a:rPr lang="sv-SE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”</a:t>
            </a:r>
            <a:br>
              <a:rPr lang="sv-SE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</a:br>
            <a:endParaRPr lang="sv-SE" sz="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Major mineral </a:t>
            </a:r>
            <a:r>
              <a:rPr lang="sv-SE" sz="28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resources</a:t>
            </a:r>
            <a:r>
              <a:rPr lang="sv-SE" sz="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/>
            </a:r>
            <a:br>
              <a:rPr lang="sv-SE" sz="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</a:br>
            <a:endParaRPr lang="sv-SE" sz="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Repeated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glaciation 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Wingdings"/>
              </a:rPr>
              <a:t>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little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or no 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sedimentary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cover</a:t>
            </a:r>
            <a:r>
              <a:rPr lang="sv-SE" sz="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/>
            </a:r>
            <a:br>
              <a:rPr lang="sv-SE" sz="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</a:br>
            <a:endParaRPr lang="sv-SE" sz="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”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Norway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” </a:t>
            </a:r>
            <a:r>
              <a:rPr lang="sv-SE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(not part </a:t>
            </a:r>
            <a:r>
              <a:rPr lang="sv-SE" sz="28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of</a:t>
            </a:r>
            <a:r>
              <a:rPr lang="sv-SE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the </a:t>
            </a:r>
            <a:r>
              <a:rPr lang="sv-SE" sz="28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Shield</a:t>
            </a:r>
            <a:r>
              <a:rPr lang="sv-SE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)</a:t>
            </a:r>
            <a:r>
              <a:rPr lang="sv-SE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8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joined</a:t>
            </a:r>
            <a:r>
              <a:rPr lang="sv-SE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Sweden </a:t>
            </a:r>
            <a:r>
              <a:rPr lang="sv-SE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”</a:t>
            </a:r>
            <a:r>
              <a:rPr lang="sv-SE" sz="28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recently</a:t>
            </a:r>
            <a:r>
              <a:rPr lang="sv-SE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” (4</a:t>
            </a:r>
            <a:r>
              <a:rPr lang="sv-SE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00Ma)</a:t>
            </a:r>
            <a:r>
              <a:rPr lang="sv-SE" sz="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/>
            </a:r>
            <a:br>
              <a:rPr lang="sv-SE" sz="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</a:br>
            <a:endParaRPr lang="sv-SE" sz="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Far from 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any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major, 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active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plate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8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boundary</a:t>
            </a:r>
            <a:r>
              <a:rPr lang="sv-SE" sz="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/>
            </a:r>
            <a:br>
              <a:rPr lang="sv-SE" sz="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</a:br>
            <a:endParaRPr lang="sv-SE" sz="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Ongoing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movement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NW 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of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”Sweden” relative to ”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Denmark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”, </a:t>
            </a:r>
            <a:r>
              <a:rPr lang="sv-SE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/>
            </a:r>
            <a:br>
              <a:rPr lang="sv-SE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</a:br>
            <a:r>
              <a:rPr lang="sv-SE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from 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M4 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focal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mechanisms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in the 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Tornquist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zone</a:t>
            </a:r>
            <a:r>
              <a:rPr lang="sv-SE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</a:t>
            </a:r>
            <a:endParaRPr lang="sv-SE" sz="8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endParaRPr lang="sv-SE" sz="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Current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GPS-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measurable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movement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is from glacial 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isostatic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adjustment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only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up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to 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about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1cm/yr 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vertical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+ 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resulting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(a 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few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mm/yr) 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horizontal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movement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 No 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other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sig 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movement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resolvable</a:t>
            </a:r>
            <a:endParaRPr lang="sv-SE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grpSp>
        <p:nvGrpSpPr>
          <p:cNvPr id="4" name="Group 11"/>
          <p:cNvGrpSpPr/>
          <p:nvPr/>
        </p:nvGrpSpPr>
        <p:grpSpPr>
          <a:xfrm>
            <a:off x="219560" y="365040"/>
            <a:ext cx="982223" cy="906411"/>
            <a:chOff x="36900067" y="2796541"/>
            <a:chExt cx="1843798" cy="1775460"/>
          </a:xfrm>
        </p:grpSpPr>
        <p:sp>
          <p:nvSpPr>
            <p:cNvPr id="5" name="Rectangle 12"/>
            <p:cNvSpPr/>
            <p:nvPr/>
          </p:nvSpPr>
          <p:spPr>
            <a:xfrm>
              <a:off x="36907687" y="2796541"/>
              <a:ext cx="1836178" cy="17754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" name="Picture 13" descr="628px-Uppsala_University_logo_svg_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900067" y="2805375"/>
              <a:ext cx="1836178" cy="1751386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extShape 1"/>
          <p:cNvSpPr txBox="1"/>
          <p:nvPr/>
        </p:nvSpPr>
        <p:spPr>
          <a:xfrm>
            <a:off x="1271450" y="365040"/>
            <a:ext cx="10081869" cy="82456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sv-SE" sz="3600" spc="-1" dirty="0" err="1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Some</a:t>
            </a:r>
            <a:r>
              <a:rPr lang="sv-SE" sz="3600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</a:t>
            </a:r>
            <a:r>
              <a:rPr lang="sv-SE" sz="3600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c</a:t>
            </a:r>
            <a:r>
              <a:rPr lang="sv-SE" sz="3600" b="0" strike="noStrike" spc="-1" dirty="0" err="1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onclusions</a:t>
            </a:r>
            <a:r>
              <a:rPr lang="sv-SE" sz="3600" b="0" strike="noStrike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(1)</a:t>
            </a:r>
            <a:br>
              <a:rPr lang="sv-SE" sz="3600" b="0" strike="noStrike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</a:br>
            <a:r>
              <a:rPr lang="sv-SE" sz="3600" b="0" strike="noStrike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(not all new)</a:t>
            </a:r>
            <a:endParaRPr lang="sv-SE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1" name="TextShape 2"/>
          <p:cNvSpPr txBox="1"/>
          <p:nvPr/>
        </p:nvSpPr>
        <p:spPr>
          <a:xfrm>
            <a:off x="838079" y="1908701"/>
            <a:ext cx="10515240" cy="476497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Seismic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risk in 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Fennoscandia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is 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low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but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not negligible</a:t>
            </a:r>
            <a:r>
              <a:rPr lang="sv-SE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</a:t>
            </a: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endParaRPr lang="sv-SE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Different (new) 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hazard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assessment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strategies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than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in 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other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areas 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are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8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necessary</a:t>
            </a:r>
            <a:endParaRPr lang="sv-SE" sz="28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endParaRPr lang="sv-SE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Low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seismicity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Wingdings"/>
              </a:rPr>
              <a:t>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very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sensitive </a:t>
            </a:r>
            <a:r>
              <a:rPr lang="sv-SE" sz="28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seismic</a:t>
            </a:r>
            <a:r>
              <a:rPr lang="sv-SE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8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networks</a:t>
            </a:r>
            <a:r>
              <a:rPr lang="sv-SE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8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necessary</a:t>
            </a:r>
            <a:endParaRPr lang="sv-SE" sz="28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60">
              <a:lnSpc>
                <a:spcPct val="90000"/>
              </a:lnSpc>
              <a:buClr>
                <a:srgbClr val="000000"/>
              </a:buClr>
            </a:pPr>
            <a:r>
              <a:rPr lang="sv-SE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sv-SE" sz="28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Very</a:t>
            </a:r>
            <a:r>
              <a:rPr lang="sv-SE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rare 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but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”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high-impact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” events 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probably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statistically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dominate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hazard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Wingdings"/>
              </a:rPr>
              <a:t></a:t>
            </a:r>
            <a:r>
              <a:rPr lang="sv-SE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”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relating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to” 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hazard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is 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difficult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even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8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conceptually</a:t>
            </a:r>
            <a:endParaRPr lang="sv-SE" sz="28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endParaRPr lang="sv-SE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Standard 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hazard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assessment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methods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are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clearly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8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misleading</a:t>
            </a:r>
            <a:endParaRPr lang="sv-SE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grpSp>
        <p:nvGrpSpPr>
          <p:cNvPr id="4" name="Group 11"/>
          <p:cNvGrpSpPr/>
          <p:nvPr/>
        </p:nvGrpSpPr>
        <p:grpSpPr>
          <a:xfrm>
            <a:off x="219560" y="365040"/>
            <a:ext cx="982223" cy="906411"/>
            <a:chOff x="36900067" y="2796541"/>
            <a:chExt cx="1843798" cy="1775460"/>
          </a:xfrm>
        </p:grpSpPr>
        <p:sp>
          <p:nvSpPr>
            <p:cNvPr id="5" name="Rectangle 12"/>
            <p:cNvSpPr/>
            <p:nvPr/>
          </p:nvSpPr>
          <p:spPr>
            <a:xfrm>
              <a:off x="36907687" y="2796541"/>
              <a:ext cx="1836178" cy="17754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" name="Picture 13" descr="628px-Uppsala_University_logo_svg_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900067" y="2805375"/>
              <a:ext cx="1836178" cy="1751386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extShape 1"/>
          <p:cNvSpPr txBox="1"/>
          <p:nvPr/>
        </p:nvSpPr>
        <p:spPr>
          <a:xfrm>
            <a:off x="1271450" y="365040"/>
            <a:ext cx="10081869" cy="82456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sv-SE" sz="3600" spc="-1" dirty="0" err="1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Some</a:t>
            </a:r>
            <a:r>
              <a:rPr lang="sv-SE" sz="3600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</a:t>
            </a:r>
            <a:r>
              <a:rPr lang="sv-SE" sz="3600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c</a:t>
            </a:r>
            <a:r>
              <a:rPr lang="sv-SE" sz="3600" b="0" strike="noStrike" spc="-1" dirty="0" err="1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onclusions</a:t>
            </a:r>
            <a:r>
              <a:rPr lang="sv-SE" sz="3600" b="0" strike="noStrike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(2)</a:t>
            </a:r>
            <a:endParaRPr lang="sv-SE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1" name="TextShape 2"/>
          <p:cNvSpPr txBox="1"/>
          <p:nvPr/>
        </p:nvSpPr>
        <p:spPr>
          <a:xfrm>
            <a:off x="838080" y="1420427"/>
            <a:ext cx="10515240" cy="475609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sv-SE" sz="28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Seismicity</a:t>
            </a:r>
            <a:r>
              <a:rPr lang="sv-SE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is 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strongly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episodic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and </a:t>
            </a:r>
            <a:r>
              <a:rPr lang="sv-SE" sz="28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seens</a:t>
            </a:r>
            <a:r>
              <a:rPr lang="sv-SE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to show remarkable 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long-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range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tempo-spatial 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patterns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which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cannot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be 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explained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by 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e.g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 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coulomb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stress transfer 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between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events</a:t>
            </a: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endParaRPr lang="sv-SE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To deal 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with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the 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hazard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issue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we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must 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first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try to understand </a:t>
            </a:r>
            <a:r>
              <a:rPr lang="sv-SE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the </a:t>
            </a:r>
            <a:r>
              <a:rPr lang="sv-SE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stress-transfer </a:t>
            </a:r>
            <a:r>
              <a:rPr lang="sv-SE" sz="28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mechanisms</a:t>
            </a:r>
            <a:r>
              <a:rPr lang="sv-SE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…..</a:t>
            </a: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endParaRPr lang="sv-SE" sz="28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sv-SE" sz="28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Until</a:t>
            </a:r>
            <a:r>
              <a:rPr lang="sv-SE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8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we</a:t>
            </a:r>
            <a:r>
              <a:rPr lang="sv-SE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understand </a:t>
            </a:r>
            <a:r>
              <a:rPr lang="sv-SE" sz="28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this</a:t>
            </a:r>
            <a:r>
              <a:rPr lang="sv-SE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</a:t>
            </a:r>
            <a:r>
              <a:rPr lang="sv-SE" sz="28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should</a:t>
            </a:r>
            <a:r>
              <a:rPr lang="sv-SE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8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probably</a:t>
            </a:r>
            <a:r>
              <a:rPr lang="sv-SE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8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work</a:t>
            </a:r>
            <a:r>
              <a:rPr lang="sv-SE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8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with</a:t>
            </a:r>
            <a:r>
              <a:rPr lang="sv-SE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risk scenarios </a:t>
            </a:r>
            <a:r>
              <a:rPr lang="sv-SE" sz="28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based</a:t>
            </a:r>
            <a:r>
              <a:rPr lang="sv-SE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on </a:t>
            </a:r>
            <a:r>
              <a:rPr lang="sv-SE" sz="28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simplistic</a:t>
            </a:r>
            <a:r>
              <a:rPr lang="sv-SE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8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hazard</a:t>
            </a:r>
            <a:r>
              <a:rPr lang="sv-SE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8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estimates</a:t>
            </a:r>
            <a:r>
              <a:rPr lang="sv-SE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</a:t>
            </a:r>
            <a:r>
              <a:rPr lang="sv-SE" sz="28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rather</a:t>
            </a:r>
            <a:r>
              <a:rPr lang="sv-SE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8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than</a:t>
            </a:r>
            <a:r>
              <a:rPr lang="sv-SE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8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trying</a:t>
            </a:r>
            <a:r>
              <a:rPr lang="sv-SE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to get the </a:t>
            </a:r>
            <a:r>
              <a:rPr lang="sv-SE" sz="28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hazard</a:t>
            </a:r>
            <a:r>
              <a:rPr lang="sv-SE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8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estimates</a:t>
            </a:r>
            <a:r>
              <a:rPr lang="sv-SE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”</a:t>
            </a:r>
            <a:r>
              <a:rPr lang="sv-SE" sz="28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correct</a:t>
            </a:r>
            <a:r>
              <a:rPr lang="sv-SE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”</a:t>
            </a:r>
            <a:endParaRPr lang="sv-SE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grpSp>
        <p:nvGrpSpPr>
          <p:cNvPr id="4" name="Group 11"/>
          <p:cNvGrpSpPr/>
          <p:nvPr/>
        </p:nvGrpSpPr>
        <p:grpSpPr>
          <a:xfrm>
            <a:off x="219560" y="365040"/>
            <a:ext cx="982223" cy="906411"/>
            <a:chOff x="36900067" y="2796541"/>
            <a:chExt cx="1843798" cy="1775460"/>
          </a:xfrm>
        </p:grpSpPr>
        <p:sp>
          <p:nvSpPr>
            <p:cNvPr id="5" name="Rectangle 12"/>
            <p:cNvSpPr/>
            <p:nvPr/>
          </p:nvSpPr>
          <p:spPr>
            <a:xfrm>
              <a:off x="36907687" y="2796541"/>
              <a:ext cx="1836178" cy="17754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" name="Picture 13" descr="628px-Uppsala_University_logo_svg_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900067" y="2805375"/>
              <a:ext cx="1836178" cy="17513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7183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Bildobjekt 131"/>
          <p:cNvPicPr/>
          <p:nvPr/>
        </p:nvPicPr>
        <p:blipFill>
          <a:blip r:embed="rId2"/>
          <a:srcRect l="2543"/>
          <a:stretch/>
        </p:blipFill>
        <p:spPr>
          <a:xfrm>
            <a:off x="995040" y="-63360"/>
            <a:ext cx="10277640" cy="6976800"/>
          </a:xfrm>
          <a:prstGeom prst="rect">
            <a:avLst/>
          </a:prstGeom>
          <a:ln>
            <a:noFill/>
          </a:ln>
        </p:spPr>
      </p:pic>
      <p:sp>
        <p:nvSpPr>
          <p:cNvPr id="133" name="TextShape 1"/>
          <p:cNvSpPr txBox="1"/>
          <p:nvPr/>
        </p:nvSpPr>
        <p:spPr>
          <a:xfrm>
            <a:off x="1865880" y="772920"/>
            <a:ext cx="2161440" cy="1496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sv-SE" sz="2600" b="1" strike="noStrike" spc="-1">
                <a:solidFill>
                  <a:srgbClr val="99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We also do really nice ski trips.</a:t>
            </a:r>
            <a:endParaRPr lang="sv-S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4" name="TextShape 2"/>
          <p:cNvSpPr txBox="1"/>
          <p:nvPr/>
        </p:nvSpPr>
        <p:spPr>
          <a:xfrm>
            <a:off x="7903440" y="2231280"/>
            <a:ext cx="1451880" cy="3697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sv-SE" sz="2600" b="1" strike="noStrike" spc="-1">
                <a:solidFill>
                  <a:srgbClr val="99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Thanks!</a:t>
            </a:r>
            <a:endParaRPr lang="sv-S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grpSp>
        <p:nvGrpSpPr>
          <p:cNvPr id="5" name="Group 11"/>
          <p:cNvGrpSpPr/>
          <p:nvPr/>
        </p:nvGrpSpPr>
        <p:grpSpPr>
          <a:xfrm>
            <a:off x="211277" y="424577"/>
            <a:ext cx="696686" cy="696685"/>
            <a:chOff x="36900067" y="2796541"/>
            <a:chExt cx="1843798" cy="1775460"/>
          </a:xfrm>
        </p:grpSpPr>
        <p:sp>
          <p:nvSpPr>
            <p:cNvPr id="6" name="Rectangle 12"/>
            <p:cNvSpPr/>
            <p:nvPr/>
          </p:nvSpPr>
          <p:spPr>
            <a:xfrm>
              <a:off x="36907687" y="2796541"/>
              <a:ext cx="1836178" cy="17754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" name="Picture 13" descr="628px-Uppsala_University_logo_svg_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900067" y="2805375"/>
              <a:ext cx="1836178" cy="1751386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Shape 1"/>
          <p:cNvSpPr txBox="1"/>
          <p:nvPr/>
        </p:nvSpPr>
        <p:spPr>
          <a:xfrm>
            <a:off x="1375954" y="365040"/>
            <a:ext cx="9977366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sv-SE" sz="36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The Swedish National </a:t>
            </a:r>
            <a:r>
              <a:rPr lang="sv-SE" sz="3600" b="0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Seismic</a:t>
            </a:r>
            <a:r>
              <a:rPr lang="sv-SE" sz="36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</a:t>
            </a:r>
            <a:r>
              <a:rPr lang="sv-SE" sz="3600" b="0" strike="noStrike" spc="-1" dirty="0" err="1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Network</a:t>
            </a:r>
            <a:r>
              <a:rPr lang="sv-SE" sz="3600" b="0" strike="noStrike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(SNSN)</a:t>
            </a:r>
            <a:endParaRPr lang="sv-SE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3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65 </a:t>
            </a:r>
            <a:r>
              <a:rPr lang="sv-SE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permanent </a:t>
            </a:r>
            <a:r>
              <a:rPr lang="sv-SE" sz="28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broadband</a:t>
            </a:r>
            <a:r>
              <a:rPr lang="sv-SE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stations</a:t>
            </a:r>
            <a:endParaRPr lang="sv-SE" sz="8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endParaRPr lang="sv-SE" sz="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Average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station 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spacing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about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70km</a:t>
            </a:r>
            <a:endParaRPr lang="sv-SE" sz="8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endParaRPr lang="sv-SE" sz="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Magnitude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of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completeness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M0.4 or </a:t>
            </a:r>
            <a:r>
              <a:rPr lang="sv-SE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so</a:t>
            </a:r>
            <a:br>
              <a:rPr lang="sv-SE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</a:br>
            <a:r>
              <a:rPr lang="sv-SE" sz="28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within</a:t>
            </a:r>
            <a:r>
              <a:rPr lang="sv-SE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the 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network</a:t>
            </a:r>
            <a:r>
              <a:rPr lang="sv-SE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</a:t>
            </a:r>
            <a:endParaRPr lang="sv-SE" sz="8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endParaRPr lang="sv-SE" sz="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All stations on-line to Uppsala </a:t>
            </a:r>
            <a:r>
              <a:rPr lang="sv-SE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University</a:t>
            </a: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endParaRPr lang="sv-SE" sz="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Total 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staff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7-8 (not 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only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running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the 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network</a:t>
            </a:r>
            <a:r>
              <a:rPr lang="sv-SE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)</a:t>
            </a:r>
            <a:endParaRPr lang="sv-SE" sz="8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endParaRPr lang="sv-SE" sz="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Similar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system to </a:t>
            </a:r>
            <a:r>
              <a:rPr lang="sv-SE" sz="28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Iceland</a:t>
            </a:r>
            <a:r>
              <a:rPr lang="sv-SE" sz="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/>
            </a:r>
            <a:br>
              <a:rPr lang="sv-SE" sz="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</a:br>
            <a:endParaRPr lang="sv-SE" sz="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Financing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: 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Partly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State. 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Partly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industry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 </a:t>
            </a:r>
          </a:p>
          <a:p>
            <a:pPr>
              <a:lnSpc>
                <a:spcPct val="90000"/>
              </a:lnSpc>
            </a:pPr>
            <a:endParaRPr lang="sv-SE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84" name="Bildobjekt 4"/>
          <p:cNvPicPr/>
          <p:nvPr/>
        </p:nvPicPr>
        <p:blipFill>
          <a:blip r:embed="rId2"/>
          <a:stretch/>
        </p:blipFill>
        <p:spPr>
          <a:xfrm>
            <a:off x="7735320" y="1407960"/>
            <a:ext cx="3188880" cy="4663080"/>
          </a:xfrm>
          <a:prstGeom prst="rect">
            <a:avLst/>
          </a:prstGeom>
          <a:ln>
            <a:noFill/>
          </a:ln>
        </p:spPr>
      </p:pic>
      <p:grpSp>
        <p:nvGrpSpPr>
          <p:cNvPr id="5" name="Group 11"/>
          <p:cNvGrpSpPr/>
          <p:nvPr/>
        </p:nvGrpSpPr>
        <p:grpSpPr>
          <a:xfrm>
            <a:off x="219560" y="365040"/>
            <a:ext cx="982223" cy="906411"/>
            <a:chOff x="36900067" y="2796541"/>
            <a:chExt cx="1843798" cy="1775460"/>
          </a:xfrm>
        </p:grpSpPr>
        <p:sp>
          <p:nvSpPr>
            <p:cNvPr id="6" name="Rectangle 12"/>
            <p:cNvSpPr/>
            <p:nvPr/>
          </p:nvSpPr>
          <p:spPr>
            <a:xfrm>
              <a:off x="36907687" y="2796541"/>
              <a:ext cx="1836178" cy="17754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" name="Picture 13" descr="628px-Uppsala_University_logo_svg_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900067" y="2805375"/>
              <a:ext cx="1836178" cy="1751386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Shape 1"/>
          <p:cNvSpPr txBox="1"/>
          <p:nvPr/>
        </p:nvSpPr>
        <p:spPr>
          <a:xfrm>
            <a:off x="1332410" y="365040"/>
            <a:ext cx="10020909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sv-SE" sz="36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The </a:t>
            </a:r>
            <a:r>
              <a:rPr lang="sv-SE" sz="3600" b="0" strike="noStrike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SNSN – </a:t>
            </a:r>
            <a:r>
              <a:rPr lang="sv-SE" sz="3600" b="0" strike="noStrike" spc="-1" dirty="0" err="1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Some</a:t>
            </a:r>
            <a:r>
              <a:rPr lang="sv-SE" sz="3600" b="0" strike="noStrike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</a:t>
            </a:r>
            <a:r>
              <a:rPr lang="sv-SE" sz="3600" b="0" strike="noStrike" spc="-1" dirty="0" err="1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technical</a:t>
            </a:r>
            <a:r>
              <a:rPr lang="sv-SE" sz="3600" b="0" strike="noStrike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</a:t>
            </a:r>
            <a:r>
              <a:rPr lang="sv-SE" sz="3600" b="0" strike="noStrike" spc="-1" dirty="0" err="1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details</a:t>
            </a:r>
            <a:endParaRPr lang="sv-SE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6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Sensors. 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Mostly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Guralp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with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very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high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gain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(+/- 10,000 V/m/s</a:t>
            </a:r>
            <a:r>
              <a:rPr lang="sv-SE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)</a:t>
            </a:r>
            <a:endParaRPr lang="sv-SE" sz="8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endParaRPr lang="sv-SE" sz="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Deployment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– 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find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place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remote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from roads, houses </a:t>
            </a:r>
            <a:r>
              <a:rPr lang="sv-SE" sz="28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etc</a:t>
            </a:r>
            <a:r>
              <a:rPr lang="sv-SE" sz="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/>
            </a:r>
            <a:br>
              <a:rPr lang="sv-SE" sz="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</a:br>
            <a:endParaRPr lang="sv-SE" sz="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But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with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electricity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within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less 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than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a </a:t>
            </a:r>
            <a:r>
              <a:rPr lang="sv-SE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km</a:t>
            </a:r>
            <a:endParaRPr lang="sv-SE" sz="8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endParaRPr lang="sv-SE" sz="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Computer at </a:t>
            </a:r>
            <a:r>
              <a:rPr lang="sv-SE" sz="28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electricity</a:t>
            </a:r>
            <a:endParaRPr lang="sv-SE" sz="8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endParaRPr lang="sv-SE" sz="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Vault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on </a:t>
            </a:r>
            <a:r>
              <a:rPr lang="sv-SE" sz="28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bedrock</a:t>
            </a:r>
            <a:r>
              <a:rPr lang="sv-SE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1-2 </a:t>
            </a:r>
            <a:r>
              <a:rPr lang="sv-SE" sz="28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metres</a:t>
            </a:r>
            <a:r>
              <a:rPr lang="sv-SE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8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below</a:t>
            </a:r>
            <a:r>
              <a:rPr lang="sv-SE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8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surface</a:t>
            </a:r>
            <a:r>
              <a:rPr lang="sv-SE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and 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0.3-1 km </a:t>
            </a:r>
            <a:r>
              <a:rPr lang="sv-SE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from computer (</a:t>
            </a:r>
            <a:r>
              <a:rPr lang="sv-SE" sz="28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optical</a:t>
            </a:r>
            <a:r>
              <a:rPr lang="sv-SE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fibre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+ 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power</a:t>
            </a:r>
            <a:r>
              <a:rPr lang="sv-SE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)</a:t>
            </a:r>
            <a:endParaRPr lang="sv-SE" sz="8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endParaRPr lang="sv-SE" sz="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Also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temporary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deployments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(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months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years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) 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stand-alone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 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Logistically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difficult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(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e.g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 no road for 20 km)</a:t>
            </a:r>
          </a:p>
          <a:p>
            <a:pPr>
              <a:lnSpc>
                <a:spcPct val="90000"/>
              </a:lnSpc>
            </a:pPr>
            <a:endParaRPr lang="sv-SE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grpSp>
        <p:nvGrpSpPr>
          <p:cNvPr id="4" name="Group 11"/>
          <p:cNvGrpSpPr/>
          <p:nvPr/>
        </p:nvGrpSpPr>
        <p:grpSpPr>
          <a:xfrm>
            <a:off x="219560" y="365040"/>
            <a:ext cx="982223" cy="906411"/>
            <a:chOff x="36900067" y="2796541"/>
            <a:chExt cx="1843798" cy="1775460"/>
          </a:xfrm>
        </p:grpSpPr>
        <p:sp>
          <p:nvSpPr>
            <p:cNvPr id="5" name="Rectangle 12"/>
            <p:cNvSpPr/>
            <p:nvPr/>
          </p:nvSpPr>
          <p:spPr>
            <a:xfrm>
              <a:off x="36907687" y="2796541"/>
              <a:ext cx="1836178" cy="17754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" name="Picture 13" descr="628px-Uppsala_University_logo_svg_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900067" y="2805375"/>
              <a:ext cx="1836178" cy="1751386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Shape 1"/>
          <p:cNvSpPr txBox="1"/>
          <p:nvPr/>
        </p:nvSpPr>
        <p:spPr>
          <a:xfrm>
            <a:off x="1271452" y="365040"/>
            <a:ext cx="10081868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sv-SE" sz="36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Sweden = </a:t>
            </a:r>
            <a:r>
              <a:rPr lang="sv-SE" sz="3600" b="0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Very</a:t>
            </a:r>
            <a:r>
              <a:rPr lang="sv-SE" sz="36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</a:t>
            </a:r>
            <a:r>
              <a:rPr lang="sv-SE" sz="3600" spc="-1" dirty="0" err="1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stable</a:t>
            </a:r>
            <a:r>
              <a:rPr lang="sv-SE" sz="3600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area</a:t>
            </a:r>
            <a:r>
              <a:rPr lang="sv-SE" sz="3600" b="0" strike="noStrike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</a:t>
            </a:r>
            <a:r>
              <a:rPr lang="sv-SE" sz="36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
</a:t>
            </a:r>
            <a:r>
              <a:rPr lang="sv-SE" sz="3600" b="0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Why</a:t>
            </a:r>
            <a:r>
              <a:rPr lang="sv-SE" sz="36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a </a:t>
            </a:r>
            <a:r>
              <a:rPr lang="sv-SE" sz="3600" b="0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large</a:t>
            </a:r>
            <a:r>
              <a:rPr lang="sv-SE" sz="36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</a:t>
            </a:r>
            <a:r>
              <a:rPr lang="sv-SE" sz="3600" b="0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seismic</a:t>
            </a:r>
            <a:r>
              <a:rPr lang="sv-SE" sz="36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</a:t>
            </a:r>
            <a:r>
              <a:rPr lang="sv-SE" sz="3600" b="0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network</a:t>
            </a:r>
            <a:r>
              <a:rPr lang="sv-SE" sz="36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? </a:t>
            </a:r>
            <a:endParaRPr lang="sv-SE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8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Basic </a:t>
            </a:r>
            <a:r>
              <a:rPr lang="sv-SE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research</a:t>
            </a: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endParaRPr lang="sv-SE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Large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8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earthquakes</a:t>
            </a:r>
            <a:r>
              <a:rPr lang="sv-SE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do 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occur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(M5.4 in 1904</a:t>
            </a:r>
            <a:r>
              <a:rPr lang="sv-SE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)</a:t>
            </a: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endParaRPr lang="sv-SE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Nuclear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monitoring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/>
            </a:r>
            <a:br>
              <a:rPr lang="sv-SE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</a:br>
            <a:r>
              <a:rPr lang="sv-SE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(</a:t>
            </a:r>
            <a:r>
              <a:rPr lang="sv-SE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previously</a:t>
            </a:r>
            <a:r>
              <a:rPr lang="sv-SE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0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polticially</a:t>
            </a:r>
            <a:r>
              <a:rPr lang="sv-SE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0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very</a:t>
            </a:r>
            <a:r>
              <a:rPr lang="sv-SE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important</a:t>
            </a:r>
            <a:r>
              <a:rPr lang="sv-SE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– </a:t>
            </a:r>
            <a:r>
              <a:rPr lang="sv-SE" sz="20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then</a:t>
            </a:r>
            <a:r>
              <a:rPr lang="sv-SE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less relevant</a:t>
            </a:r>
            <a:r>
              <a:rPr lang="sv-SE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– </a:t>
            </a:r>
            <a:r>
              <a:rPr lang="sv-SE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but</a:t>
            </a:r>
            <a:r>
              <a:rPr lang="sv-SE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more</a:t>
            </a:r>
            <a:r>
              <a:rPr lang="sv-SE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relevant </a:t>
            </a:r>
            <a:r>
              <a:rPr lang="sv-SE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again</a:t>
            </a:r>
            <a:r>
              <a:rPr lang="sv-SE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…)</a:t>
            </a: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endParaRPr lang="sv-SE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Mining 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seismicity</a:t>
            </a:r>
            <a:endParaRPr lang="sv-SE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90000"/>
              </a:lnSpc>
            </a:pPr>
            <a:endParaRPr lang="sv-SE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grpSp>
        <p:nvGrpSpPr>
          <p:cNvPr id="4" name="Group 11"/>
          <p:cNvGrpSpPr/>
          <p:nvPr/>
        </p:nvGrpSpPr>
        <p:grpSpPr>
          <a:xfrm>
            <a:off x="219560" y="365040"/>
            <a:ext cx="982223" cy="906411"/>
            <a:chOff x="36900067" y="2796541"/>
            <a:chExt cx="1843798" cy="1775460"/>
          </a:xfrm>
        </p:grpSpPr>
        <p:sp>
          <p:nvSpPr>
            <p:cNvPr id="5" name="Rectangle 12"/>
            <p:cNvSpPr/>
            <p:nvPr/>
          </p:nvSpPr>
          <p:spPr>
            <a:xfrm>
              <a:off x="36907687" y="2796541"/>
              <a:ext cx="1836178" cy="17754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" name="Picture 13" descr="628px-Uppsala_University_logo_svg_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900067" y="2805375"/>
              <a:ext cx="1836178" cy="1751386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Shape 1"/>
          <p:cNvSpPr txBox="1"/>
          <p:nvPr/>
        </p:nvSpPr>
        <p:spPr>
          <a:xfrm>
            <a:off x="1402080" y="365040"/>
            <a:ext cx="9951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sv-SE" sz="3600" b="0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What</a:t>
            </a:r>
            <a:r>
              <a:rPr lang="sv-SE" sz="36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do </a:t>
            </a:r>
            <a:r>
              <a:rPr lang="sv-SE" sz="3600" b="0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we</a:t>
            </a:r>
            <a:r>
              <a:rPr lang="sv-SE" sz="36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record?</a:t>
            </a:r>
            <a:endParaRPr lang="sv-SE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90" name="Bildobjekt 89"/>
          <p:cNvPicPr/>
          <p:nvPr/>
        </p:nvPicPr>
        <p:blipFill>
          <a:blip r:embed="rId2"/>
          <a:stretch/>
        </p:blipFill>
        <p:spPr>
          <a:xfrm>
            <a:off x="2881440" y="1554480"/>
            <a:ext cx="8640000" cy="4910400"/>
          </a:xfrm>
          <a:prstGeom prst="rect">
            <a:avLst/>
          </a:prstGeom>
          <a:ln>
            <a:noFill/>
          </a:ln>
        </p:spPr>
      </p:pic>
      <p:sp>
        <p:nvSpPr>
          <p:cNvPr id="91" name="TextShape 2"/>
          <p:cNvSpPr txBox="1"/>
          <p:nvPr/>
        </p:nvSpPr>
        <p:spPr>
          <a:xfrm>
            <a:off x="731520" y="1582920"/>
            <a:ext cx="2834640" cy="360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- Earthquakes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- Blasts: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  quarries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  construction work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  mines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  military (Navy)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- Induced quakes,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 rock bursts and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 rock fall in the mines.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pSp>
        <p:nvGrpSpPr>
          <p:cNvPr id="5" name="Group 11"/>
          <p:cNvGrpSpPr/>
          <p:nvPr/>
        </p:nvGrpSpPr>
        <p:grpSpPr>
          <a:xfrm>
            <a:off x="219560" y="365040"/>
            <a:ext cx="982223" cy="906411"/>
            <a:chOff x="36900067" y="2796541"/>
            <a:chExt cx="1843798" cy="1775460"/>
          </a:xfrm>
        </p:grpSpPr>
        <p:sp>
          <p:nvSpPr>
            <p:cNvPr id="6" name="Rectangle 12"/>
            <p:cNvSpPr/>
            <p:nvPr/>
          </p:nvSpPr>
          <p:spPr>
            <a:xfrm>
              <a:off x="36907687" y="2796541"/>
              <a:ext cx="1836178" cy="17754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" name="Picture 13" descr="628px-Uppsala_University_logo_svg_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900067" y="2805375"/>
              <a:ext cx="1836178" cy="1751386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Shape 1"/>
          <p:cNvSpPr txBox="1"/>
          <p:nvPr/>
        </p:nvSpPr>
        <p:spPr>
          <a:xfrm>
            <a:off x="1205842" y="365040"/>
            <a:ext cx="1007316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sv-SE" sz="36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Swedish </a:t>
            </a:r>
            <a:r>
              <a:rPr lang="sv-SE" sz="3600" b="0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seismicity</a:t>
            </a:r>
            <a:endParaRPr lang="sv-SE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3" name="TextShape 2"/>
          <p:cNvSpPr txBox="1"/>
          <p:nvPr/>
        </p:nvSpPr>
        <p:spPr>
          <a:xfrm>
            <a:off x="838080" y="1825560"/>
            <a:ext cx="6768000" cy="43509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Seismicity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is 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low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– 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approx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average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/>
            </a:r>
            <a:br>
              <a:rPr lang="sv-SE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</a:br>
            <a:r>
              <a:rPr lang="sv-SE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rate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</a:t>
            </a:r>
            <a:r>
              <a:rPr lang="sv-SE" sz="28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one</a:t>
            </a:r>
            <a:r>
              <a:rPr lang="sv-SE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M4 / </a:t>
            </a:r>
            <a:r>
              <a:rPr lang="sv-SE" sz="28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decade</a:t>
            </a:r>
            <a:endParaRPr lang="sv-SE" sz="28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endParaRPr lang="sv-SE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Isolated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larger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events </a:t>
            </a:r>
            <a:r>
              <a:rPr lang="sv-SE" sz="28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sometimes</a:t>
            </a:r>
            <a:r>
              <a:rPr lang="sv-SE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8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observed</a:t>
            </a:r>
            <a:r>
              <a:rPr lang="sv-SE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br>
              <a:rPr lang="sv-SE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</a:br>
            <a:r>
              <a:rPr lang="sv-SE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(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little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or no 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aftershocks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or 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foreshocks</a:t>
            </a:r>
            <a:r>
              <a:rPr lang="sv-SE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)</a:t>
            </a: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endParaRPr lang="sv-SE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Even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in 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entire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catalogue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- 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very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few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aftershocks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(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anomalously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so</a:t>
            </a:r>
            <a:r>
              <a:rPr lang="sv-SE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).</a:t>
            </a:r>
            <a:br>
              <a:rPr lang="sv-SE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</a:br>
            <a:r>
              <a:rPr lang="sv-SE" sz="28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Only</a:t>
            </a:r>
            <a:r>
              <a:rPr lang="sv-SE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5-10% </a:t>
            </a:r>
            <a:r>
              <a:rPr lang="sv-SE" sz="28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of</a:t>
            </a:r>
            <a:r>
              <a:rPr lang="sv-SE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8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catalogue</a:t>
            </a:r>
            <a:r>
              <a:rPr lang="sv-SE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8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aftershocks</a:t>
            </a:r>
            <a:r>
              <a:rPr lang="sv-SE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/>
            </a:r>
            <a:br>
              <a:rPr lang="sv-SE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</a:br>
            <a:r>
              <a:rPr lang="sv-SE" sz="19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[</a:t>
            </a:r>
            <a:r>
              <a:rPr lang="sv-SE" sz="19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Can</a:t>
            </a:r>
            <a:r>
              <a:rPr lang="sv-SE" sz="19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19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assessed</a:t>
            </a:r>
            <a:r>
              <a:rPr lang="sv-SE" sz="19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19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robustly</a:t>
            </a:r>
            <a:r>
              <a:rPr lang="sv-SE" sz="19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from </a:t>
            </a:r>
            <a:r>
              <a:rPr lang="sv-SE" sz="19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e.g</a:t>
            </a:r>
            <a:r>
              <a:rPr lang="sv-SE" sz="19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 </a:t>
            </a:r>
            <a:r>
              <a:rPr lang="sv-SE" sz="19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waiting</a:t>
            </a:r>
            <a:r>
              <a:rPr lang="sv-SE" sz="19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19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time</a:t>
            </a:r>
            <a:r>
              <a:rPr lang="sv-SE" sz="19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distributions, </a:t>
            </a:r>
            <a:r>
              <a:rPr lang="sv-SE" sz="19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/>
            </a:r>
            <a:br>
              <a:rPr lang="sv-SE" sz="19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</a:br>
            <a:r>
              <a:rPr lang="sv-SE" sz="19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as </a:t>
            </a:r>
            <a:r>
              <a:rPr lang="sv-SE" sz="19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well</a:t>
            </a:r>
            <a:r>
              <a:rPr lang="sv-SE" sz="19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as by </a:t>
            </a:r>
            <a:r>
              <a:rPr lang="sv-SE" sz="19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identifying</a:t>
            </a:r>
            <a:r>
              <a:rPr lang="sv-SE" sz="19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19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individual</a:t>
            </a:r>
            <a:r>
              <a:rPr lang="sv-SE" sz="19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19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aftershocks</a:t>
            </a:r>
            <a:r>
              <a:rPr lang="sv-SE" sz="19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] </a:t>
            </a:r>
            <a:endParaRPr lang="sv-SE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94" name="Bildobjekt 3"/>
          <p:cNvPicPr/>
          <p:nvPr/>
        </p:nvPicPr>
        <p:blipFill>
          <a:blip r:embed="rId2"/>
          <a:stretch/>
        </p:blipFill>
        <p:spPr>
          <a:xfrm>
            <a:off x="8646850" y="296035"/>
            <a:ext cx="3422300" cy="6255685"/>
          </a:xfrm>
          <a:prstGeom prst="rect">
            <a:avLst/>
          </a:prstGeom>
          <a:ln>
            <a:noFill/>
          </a:ln>
        </p:spPr>
      </p:pic>
      <p:sp>
        <p:nvSpPr>
          <p:cNvPr id="95" name="TextShape 3"/>
          <p:cNvSpPr txBox="1"/>
          <p:nvPr/>
        </p:nvSpPr>
        <p:spPr>
          <a:xfrm>
            <a:off x="7173768" y="825833"/>
            <a:ext cx="4105234" cy="11887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90000"/>
              </a:lnSpc>
            </a:pPr>
            <a:r>
              <a:rPr lang="sv-SE" b="0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SNSN </a:t>
            </a:r>
            <a:r>
              <a:rPr lang="sv-SE" b="0" strike="noStrike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data 2000-2017</a:t>
            </a:r>
            <a:endParaRPr lang="sv-SE" b="0" strike="noStrike" spc="-1" dirty="0">
              <a:solidFill>
                <a:srgbClr val="0070C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90000"/>
              </a:lnSpc>
            </a:pPr>
            <a:r>
              <a:rPr lang="sv-SE" b="0" strike="noStrike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~ 8,100 events.</a:t>
            </a:r>
          </a:p>
          <a:p>
            <a:pPr>
              <a:lnSpc>
                <a:spcPct val="90000"/>
              </a:lnSpc>
            </a:pPr>
            <a:r>
              <a:rPr lang="sv-SE" b="0" strike="noStrike" spc="-1" dirty="0" err="1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Yellow</a:t>
            </a:r>
            <a:r>
              <a:rPr lang="sv-SE" b="0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: M4</a:t>
            </a:r>
            <a:r>
              <a:rPr lang="sv-SE" b="0" strike="noStrike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+ </a:t>
            </a:r>
            <a:endParaRPr lang="sv-SE" b="0" strike="noStrike" spc="-1" dirty="0">
              <a:solidFill>
                <a:srgbClr val="0070C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grpSp>
        <p:nvGrpSpPr>
          <p:cNvPr id="6" name="Group 11"/>
          <p:cNvGrpSpPr/>
          <p:nvPr/>
        </p:nvGrpSpPr>
        <p:grpSpPr>
          <a:xfrm>
            <a:off x="219560" y="365040"/>
            <a:ext cx="982223" cy="906411"/>
            <a:chOff x="36900067" y="2796541"/>
            <a:chExt cx="1843798" cy="1775460"/>
          </a:xfrm>
        </p:grpSpPr>
        <p:sp>
          <p:nvSpPr>
            <p:cNvPr id="7" name="Rectangle 12"/>
            <p:cNvSpPr/>
            <p:nvPr/>
          </p:nvSpPr>
          <p:spPr>
            <a:xfrm>
              <a:off x="36907687" y="2796541"/>
              <a:ext cx="1836178" cy="17754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8" name="Picture 13" descr="628px-Uppsala_University_logo_svg_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900067" y="2805375"/>
              <a:ext cx="1836178" cy="1751386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sv-SE" sz="36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Swedish </a:t>
            </a:r>
            <a:r>
              <a:rPr lang="sv-SE" sz="3600" b="0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seismicity</a:t>
            </a:r>
            <a:r>
              <a:rPr lang="sv-SE" sz="36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
</a:t>
            </a:r>
            <a:r>
              <a:rPr lang="sv-SE" sz="3600" b="0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Neotectonic</a:t>
            </a:r>
            <a:r>
              <a:rPr lang="sv-SE" sz="36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</a:t>
            </a:r>
            <a:r>
              <a:rPr lang="sv-SE" sz="3600" b="0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movements</a:t>
            </a:r>
            <a:endParaRPr lang="sv-SE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7" name="TextShape 2"/>
          <p:cNvSpPr txBox="1"/>
          <p:nvPr/>
        </p:nvSpPr>
        <p:spPr>
          <a:xfrm>
            <a:off x="838080" y="1825560"/>
            <a:ext cx="6294240" cy="43509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Several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large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faults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(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up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to 160km long, 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with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throw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of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10m) 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moved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about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10 000 yrs 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ago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Wingdings"/>
              </a:rPr>
              <a:t>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events 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up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to M8+ </a:t>
            </a:r>
            <a:endParaRPr lang="sv-SE" sz="28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endParaRPr lang="sv-SE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It is not 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known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if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such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events 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can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occur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in an inter-glacial </a:t>
            </a:r>
            <a:r>
              <a:rPr lang="sv-SE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period</a:t>
            </a: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endParaRPr lang="sv-SE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98" name="Bildobjekt 97"/>
          <p:cNvPicPr/>
          <p:nvPr/>
        </p:nvPicPr>
        <p:blipFill>
          <a:blip r:embed="rId2"/>
          <a:stretch/>
        </p:blipFill>
        <p:spPr>
          <a:xfrm>
            <a:off x="7589520" y="271440"/>
            <a:ext cx="4297680" cy="6492240"/>
          </a:xfrm>
          <a:prstGeom prst="rect">
            <a:avLst/>
          </a:prstGeom>
          <a:ln>
            <a:noFill/>
          </a:ln>
        </p:spPr>
      </p:pic>
      <p:sp>
        <p:nvSpPr>
          <p:cNvPr id="99" name="CustomShape 3"/>
          <p:cNvSpPr/>
          <p:nvPr/>
        </p:nvSpPr>
        <p:spPr>
          <a:xfrm>
            <a:off x="8847000" y="2623680"/>
            <a:ext cx="235800" cy="275400"/>
          </a:xfrm>
          <a:prstGeom prst="rect">
            <a:avLst/>
          </a:prstGeom>
          <a:solidFill>
            <a:srgbClr val="FFFFFF"/>
          </a:solidFill>
          <a:ln w="90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0" name="TextShape 4"/>
          <p:cNvSpPr txBox="1"/>
          <p:nvPr/>
        </p:nvSpPr>
        <p:spPr>
          <a:xfrm>
            <a:off x="8754480" y="2550960"/>
            <a:ext cx="401760" cy="4168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1" name="TextShape 5"/>
          <p:cNvSpPr txBox="1"/>
          <p:nvPr/>
        </p:nvSpPr>
        <p:spPr>
          <a:xfrm>
            <a:off x="6035040" y="6217920"/>
            <a:ext cx="1645920" cy="52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93000"/>
              </a:lnSpc>
            </a:pPr>
            <a:r>
              <a:rPr lang="en-US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A. Pärvie fault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3000"/>
              </a:lnSpc>
            </a:pPr>
            <a:r>
              <a:rPr lang="en-US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B. Burträsk fault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textruta 1"/>
          <p:cNvSpPr txBox="1"/>
          <p:nvPr/>
        </p:nvSpPr>
        <p:spPr>
          <a:xfrm>
            <a:off x="5886995" y="365040"/>
            <a:ext cx="20954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 smtClean="0">
                <a:solidFill>
                  <a:srgbClr val="0070C0"/>
                </a:solidFill>
              </a:rPr>
              <a:t>Dots</a:t>
            </a:r>
            <a:r>
              <a:rPr lang="sv-SE" dirty="0" smtClean="0">
                <a:solidFill>
                  <a:srgbClr val="0070C0"/>
                </a:solidFill>
              </a:rPr>
              <a:t>: </a:t>
            </a:r>
            <a:r>
              <a:rPr lang="sv-SE" dirty="0" err="1" smtClean="0">
                <a:solidFill>
                  <a:srgbClr val="0070C0"/>
                </a:solidFill>
              </a:rPr>
              <a:t>earthquakes</a:t>
            </a:r>
            <a:r>
              <a:rPr lang="sv-SE" dirty="0" smtClean="0">
                <a:solidFill>
                  <a:srgbClr val="0070C0"/>
                </a:solidFill>
              </a:rPr>
              <a:t/>
            </a:r>
            <a:br>
              <a:rPr lang="sv-SE" dirty="0" smtClean="0">
                <a:solidFill>
                  <a:srgbClr val="0070C0"/>
                </a:solidFill>
              </a:rPr>
            </a:br>
            <a:r>
              <a:rPr lang="sv-SE" dirty="0" smtClean="0">
                <a:solidFill>
                  <a:srgbClr val="0070C0"/>
                </a:solidFill>
              </a:rPr>
              <a:t>Black </a:t>
            </a:r>
            <a:r>
              <a:rPr lang="sv-SE" dirty="0" err="1" smtClean="0">
                <a:solidFill>
                  <a:srgbClr val="0070C0"/>
                </a:solidFill>
              </a:rPr>
              <a:t>lines</a:t>
            </a:r>
            <a:r>
              <a:rPr lang="sv-SE" dirty="0" smtClean="0">
                <a:solidFill>
                  <a:srgbClr val="0070C0"/>
                </a:solidFill>
              </a:rPr>
              <a:t>:</a:t>
            </a:r>
            <a:br>
              <a:rPr lang="sv-SE" dirty="0" smtClean="0">
                <a:solidFill>
                  <a:srgbClr val="0070C0"/>
                </a:solidFill>
              </a:rPr>
            </a:br>
            <a:r>
              <a:rPr lang="sv-SE" dirty="0" err="1" smtClean="0">
                <a:solidFill>
                  <a:srgbClr val="0070C0"/>
                </a:solidFill>
              </a:rPr>
              <a:t>Neo-tectonic</a:t>
            </a:r>
            <a:r>
              <a:rPr lang="sv-SE" dirty="0" smtClean="0">
                <a:solidFill>
                  <a:srgbClr val="0070C0"/>
                </a:solidFill>
              </a:rPr>
              <a:t> </a:t>
            </a:r>
            <a:r>
              <a:rPr lang="sv-SE" dirty="0" err="1" smtClean="0">
                <a:solidFill>
                  <a:srgbClr val="0070C0"/>
                </a:solidFill>
              </a:rPr>
              <a:t>faults</a:t>
            </a:r>
            <a:endParaRPr lang="sv-SE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sv-SE" sz="36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Swedish </a:t>
            </a:r>
            <a:r>
              <a:rPr lang="sv-SE" sz="3600" b="0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seismicity</a:t>
            </a:r>
            <a:r>
              <a:rPr lang="sv-SE" sz="36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
</a:t>
            </a:r>
            <a:r>
              <a:rPr lang="sv-SE" sz="3600" b="0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Neotectonic</a:t>
            </a:r>
            <a:r>
              <a:rPr lang="sv-SE" sz="36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</a:t>
            </a:r>
            <a:r>
              <a:rPr lang="sv-SE" sz="3600" b="0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movements</a:t>
            </a:r>
            <a:endParaRPr lang="sv-SE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7" name="TextShape 2"/>
          <p:cNvSpPr txBox="1"/>
          <p:nvPr/>
        </p:nvSpPr>
        <p:spPr>
          <a:xfrm>
            <a:off x="838080" y="1825560"/>
            <a:ext cx="6294240" cy="43509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Several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large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faults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(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up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to 160km long, 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with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throw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of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10m) 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moved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about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10 000 yrs 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ago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Wingdings"/>
              </a:rPr>
              <a:t>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events 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up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to M8+ </a:t>
            </a:r>
            <a:endParaRPr lang="sv-SE" sz="28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endParaRPr lang="sv-SE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It is not 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known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if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such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events 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can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occur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in an inter-glacial </a:t>
            </a:r>
            <a:r>
              <a:rPr lang="sv-SE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period</a:t>
            </a: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endParaRPr lang="sv-SE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71% 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of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all events 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north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of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66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ejaVu Sans"/>
                <a:ea typeface="DejaVu Sans"/>
              </a:rPr>
              <a:t>°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N in Sweden 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occur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between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30 km SE and 10 km NW 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of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a postglacial </a:t>
            </a:r>
            <a:r>
              <a:rPr lang="sv-S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fault</a:t>
            </a:r>
            <a:r>
              <a:rPr lang="sv-S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. (Lindblom et al., 2015)</a:t>
            </a:r>
            <a:endParaRPr lang="sv-SE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98" name="Bildobjekt 97"/>
          <p:cNvPicPr/>
          <p:nvPr/>
        </p:nvPicPr>
        <p:blipFill>
          <a:blip r:embed="rId2"/>
          <a:stretch/>
        </p:blipFill>
        <p:spPr>
          <a:xfrm>
            <a:off x="7589520" y="271440"/>
            <a:ext cx="4297680" cy="6492240"/>
          </a:xfrm>
          <a:prstGeom prst="rect">
            <a:avLst/>
          </a:prstGeom>
          <a:ln>
            <a:noFill/>
          </a:ln>
        </p:spPr>
      </p:pic>
      <p:sp>
        <p:nvSpPr>
          <p:cNvPr id="99" name="CustomShape 3"/>
          <p:cNvSpPr/>
          <p:nvPr/>
        </p:nvSpPr>
        <p:spPr>
          <a:xfrm>
            <a:off x="8847000" y="2623680"/>
            <a:ext cx="235800" cy="275400"/>
          </a:xfrm>
          <a:prstGeom prst="rect">
            <a:avLst/>
          </a:prstGeom>
          <a:solidFill>
            <a:srgbClr val="FFFFFF"/>
          </a:solidFill>
          <a:ln w="90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0" name="TextShape 4"/>
          <p:cNvSpPr txBox="1"/>
          <p:nvPr/>
        </p:nvSpPr>
        <p:spPr>
          <a:xfrm>
            <a:off x="8754480" y="2550960"/>
            <a:ext cx="401760" cy="4168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1" name="TextShape 5"/>
          <p:cNvSpPr txBox="1"/>
          <p:nvPr/>
        </p:nvSpPr>
        <p:spPr>
          <a:xfrm>
            <a:off x="6035040" y="6217920"/>
            <a:ext cx="1645920" cy="52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93000"/>
              </a:lnSpc>
            </a:pPr>
            <a:r>
              <a:rPr lang="en-US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A. Pärvie fault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3000"/>
              </a:lnSpc>
            </a:pPr>
            <a:r>
              <a:rPr lang="en-US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B. Burträsk fault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textruta 1"/>
          <p:cNvSpPr txBox="1"/>
          <p:nvPr/>
        </p:nvSpPr>
        <p:spPr>
          <a:xfrm>
            <a:off x="5886995" y="365040"/>
            <a:ext cx="20954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 smtClean="0">
                <a:solidFill>
                  <a:srgbClr val="0070C0"/>
                </a:solidFill>
              </a:rPr>
              <a:t>Dots</a:t>
            </a:r>
            <a:r>
              <a:rPr lang="sv-SE" dirty="0" smtClean="0">
                <a:solidFill>
                  <a:srgbClr val="0070C0"/>
                </a:solidFill>
              </a:rPr>
              <a:t>: </a:t>
            </a:r>
            <a:r>
              <a:rPr lang="sv-SE" dirty="0" err="1" smtClean="0">
                <a:solidFill>
                  <a:srgbClr val="0070C0"/>
                </a:solidFill>
              </a:rPr>
              <a:t>earthquakes</a:t>
            </a:r>
            <a:r>
              <a:rPr lang="sv-SE" dirty="0" smtClean="0">
                <a:solidFill>
                  <a:srgbClr val="0070C0"/>
                </a:solidFill>
              </a:rPr>
              <a:t/>
            </a:r>
            <a:br>
              <a:rPr lang="sv-SE" dirty="0" smtClean="0">
                <a:solidFill>
                  <a:srgbClr val="0070C0"/>
                </a:solidFill>
              </a:rPr>
            </a:br>
            <a:r>
              <a:rPr lang="sv-SE" dirty="0" smtClean="0">
                <a:solidFill>
                  <a:srgbClr val="0070C0"/>
                </a:solidFill>
              </a:rPr>
              <a:t>Black </a:t>
            </a:r>
            <a:r>
              <a:rPr lang="sv-SE" dirty="0" err="1" smtClean="0">
                <a:solidFill>
                  <a:srgbClr val="0070C0"/>
                </a:solidFill>
              </a:rPr>
              <a:t>lines</a:t>
            </a:r>
            <a:r>
              <a:rPr lang="sv-SE" dirty="0" smtClean="0">
                <a:solidFill>
                  <a:srgbClr val="0070C0"/>
                </a:solidFill>
              </a:rPr>
              <a:t>:</a:t>
            </a:r>
            <a:br>
              <a:rPr lang="sv-SE" dirty="0" smtClean="0">
                <a:solidFill>
                  <a:srgbClr val="0070C0"/>
                </a:solidFill>
              </a:rPr>
            </a:br>
            <a:r>
              <a:rPr lang="sv-SE" dirty="0" err="1" smtClean="0">
                <a:solidFill>
                  <a:srgbClr val="0070C0"/>
                </a:solidFill>
              </a:rPr>
              <a:t>Neo-tectonic</a:t>
            </a:r>
            <a:r>
              <a:rPr lang="sv-SE" dirty="0" smtClean="0">
                <a:solidFill>
                  <a:srgbClr val="0070C0"/>
                </a:solidFill>
              </a:rPr>
              <a:t> </a:t>
            </a:r>
            <a:r>
              <a:rPr lang="sv-SE" dirty="0" err="1" smtClean="0">
                <a:solidFill>
                  <a:srgbClr val="0070C0"/>
                </a:solidFill>
              </a:rPr>
              <a:t>faults</a:t>
            </a:r>
            <a:endParaRPr lang="sv-SE" dirty="0">
              <a:solidFill>
                <a:srgbClr val="0070C0"/>
              </a:solidFill>
            </a:endParaRPr>
          </a:p>
        </p:txBody>
      </p:sp>
      <p:pic>
        <p:nvPicPr>
          <p:cNvPr id="9" name="Bildobjekt 8"/>
          <p:cNvPicPr/>
          <p:nvPr/>
        </p:nvPicPr>
        <p:blipFill>
          <a:blip r:embed="rId3"/>
          <a:stretch>
            <a:fillRect/>
          </a:stretch>
        </p:blipFill>
        <p:spPr>
          <a:xfrm>
            <a:off x="1820293" y="1433663"/>
            <a:ext cx="5695787" cy="4650843"/>
          </a:xfrm>
          <a:prstGeom prst="rect">
            <a:avLst/>
          </a:prstGeom>
        </p:spPr>
      </p:pic>
      <p:cxnSp>
        <p:nvCxnSpPr>
          <p:cNvPr id="4" name="Rak pil 3"/>
          <p:cNvCxnSpPr/>
          <p:nvPr/>
        </p:nvCxnSpPr>
        <p:spPr>
          <a:xfrm flipV="1">
            <a:off x="7589520" y="2352583"/>
            <a:ext cx="1829688" cy="131389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081111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16902</TotalTime>
  <Words>873</Words>
  <Application>Microsoft Office PowerPoint</Application>
  <PresentationFormat>Bredbild</PresentationFormat>
  <Paragraphs>184</Paragraphs>
  <Slides>22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8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22</vt:i4>
      </vt:variant>
    </vt:vector>
  </HeadingPairs>
  <TitlesOfParts>
    <vt:vector size="32" baseType="lpstr">
      <vt:lpstr>ＭＳ Ｐゴシック</vt:lpstr>
      <vt:lpstr>Arial</vt:lpstr>
      <vt:lpstr>Calibri</vt:lpstr>
      <vt:lpstr>Calibri Light</vt:lpstr>
      <vt:lpstr>DejaVu Sans</vt:lpstr>
      <vt:lpstr>Symbol</vt:lpstr>
      <vt:lpstr>Times New Roman</vt:lpstr>
      <vt:lpstr>Wingdings</vt:lpstr>
      <vt:lpstr>Office Theme</vt:lpstr>
      <vt:lpstr>Office Theme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Swedish National Seismic Network: Hazard assessment in low-seismicity area</dc:title>
  <dc:creator>Roland Roberts</dc:creator>
  <cp:lastModifiedBy>Roland Roberts</cp:lastModifiedBy>
  <cp:revision>58</cp:revision>
  <cp:lastPrinted>2017-03-30T09:43:36Z</cp:lastPrinted>
  <dcterms:created xsi:type="dcterms:W3CDTF">2017-03-14T13:14:06Z</dcterms:created>
  <dcterms:modified xsi:type="dcterms:W3CDTF">2017-04-06T07:20:59Z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Company">
    <vt:lpwstr>Microsoft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Bredbild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14</vt:i4>
  </property>
</Properties>
</file>