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tmp" ContentType="image/png"/>
  <Default Extension="gif" ContentType="image/gi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wmf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74" r:id="rId4"/>
    <p:sldId id="276" r:id="rId5"/>
    <p:sldId id="259" r:id="rId6"/>
    <p:sldId id="282" r:id="rId7"/>
    <p:sldId id="275" r:id="rId8"/>
    <p:sldId id="263" r:id="rId9"/>
    <p:sldId id="266" r:id="rId10"/>
    <p:sldId id="277" r:id="rId11"/>
    <p:sldId id="278" r:id="rId12"/>
    <p:sldId id="279" r:id="rId13"/>
    <p:sldId id="280" r:id="rId14"/>
    <p:sldId id="281" r:id="rId15"/>
    <p:sldId id="284" r:id="rId16"/>
    <p:sldId id="283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F37"/>
    <a:srgbClr val="9A1D2B"/>
    <a:srgbClr val="898989"/>
    <a:srgbClr val="5B5647"/>
    <a:srgbClr val="AAA4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16" autoAdjust="0"/>
    <p:restoredTop sz="94660" autoAdjust="0"/>
  </p:normalViewPr>
  <p:slideViewPr>
    <p:cSldViewPr>
      <p:cViewPr>
        <p:scale>
          <a:sx n="100" d="100"/>
          <a:sy n="100" d="100"/>
        </p:scale>
        <p:origin x="174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337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403C30-B61A-46BF-B6A5-251D38D24579}" type="datetimeFigureOut">
              <a:rPr lang="en-GB"/>
              <a:pPr>
                <a:defRPr/>
              </a:pPr>
              <a:t>04/04/2017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A00B35D-3DFF-4608-B458-C2338E85E50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2676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50303B-B84F-4A68-BBCA-FFCA8CB95F16}" type="datetimeFigureOut">
              <a:rPr lang="en-GB"/>
              <a:pPr>
                <a:defRPr/>
              </a:pPr>
              <a:t>04/04/2017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14123E9-9133-4773-A3DE-DF5B6DBE8D2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65699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8187C3-6853-4612-B047-CA4F50F23C51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9821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844825"/>
            <a:ext cx="8640960" cy="1470025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9A1D2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356992"/>
            <a:ext cx="864096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2EA21-6EEF-4A24-8083-DDAF84808DF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5121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336704" cy="108012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rgbClr val="9A1D2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9"/>
            <a:ext cx="8640960" cy="4785396"/>
          </a:xfrm>
        </p:spPr>
        <p:txBody>
          <a:bodyPr/>
          <a:lstStyle>
            <a:lvl5pPr>
              <a:buFont typeface="Arial" pitchFamily="34" charset="0"/>
              <a:buChar char="­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7F401-DE52-450F-B518-7756A6F823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03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4929411"/>
          </a:xfrm>
        </p:spPr>
        <p:txBody>
          <a:bodyPr/>
          <a:lstStyle>
            <a:lvl5pPr>
              <a:buFont typeface="Arial" pitchFamily="34" charset="0"/>
              <a:buChar char="­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C4DCD-C919-41FB-AF65-36FC100E556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565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20892-D406-4F4A-9F05-A8CD72578F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778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68760"/>
            <a:ext cx="5486400" cy="417646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45225"/>
            <a:ext cx="5486400" cy="6549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C2B8D-9D05-4541-8B27-59198A93459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2402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6B764-C7E0-4D78-BF72-0750AE9D071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97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50825" y="1079500"/>
            <a:ext cx="0" cy="504666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50825" y="6165850"/>
            <a:ext cx="864235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11" descr="address.gif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6237288"/>
            <a:ext cx="14922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588" y="6246813"/>
            <a:ext cx="3867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11638" y="6251575"/>
            <a:ext cx="7207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F8CD38B-4191-465F-A8E6-B2FAB805BE5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250" y="274638"/>
            <a:ext cx="1748549" cy="17862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9A1D2B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A1D2B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A1D2B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A1D2B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A1D2B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9A1D2B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9A1D2B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9A1D2B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9A1D2B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BF2F37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gif"/><Relationship Id="rId6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4" Type="http://schemas.openxmlformats.org/officeDocument/2006/relationships/image" Target="../media/image8.tmp"/><Relationship Id="rId5" Type="http://schemas.openxmlformats.org/officeDocument/2006/relationships/image" Target="../media/image9.tmp"/><Relationship Id="rId6" Type="http://schemas.openxmlformats.org/officeDocument/2006/relationships/image" Target="../media/image10.tm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250825" y="1844675"/>
            <a:ext cx="8642350" cy="2160388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/>
              <a:t>A</a:t>
            </a:r>
            <a:r>
              <a:rPr lang="en-GB" dirty="0" smtClean="0"/>
              <a:t> short-term time-dependent seismicity model </a:t>
            </a:r>
            <a:r>
              <a:rPr lang="en-GB" dirty="0"/>
              <a:t>for </a:t>
            </a:r>
            <a:r>
              <a:rPr lang="en-GB" dirty="0" smtClean="0"/>
              <a:t>mega-thrust </a:t>
            </a:r>
            <a:r>
              <a:rPr lang="en-GB" dirty="0"/>
              <a:t>subduction </a:t>
            </a:r>
            <a:r>
              <a:rPr lang="en-GB" dirty="0" smtClean="0"/>
              <a:t>earthquake sequences</a:t>
            </a:r>
            <a:endParaRPr lang="en-GB" altLang="en-US" dirty="0" smtClean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250825" y="4005063"/>
            <a:ext cx="8642350" cy="1800201"/>
          </a:xfrm>
        </p:spPr>
        <p:txBody>
          <a:bodyPr/>
          <a:lstStyle/>
          <a:p>
            <a:pPr algn="r" eaLnBrk="1" hangingPunct="1"/>
            <a:r>
              <a:rPr lang="en-GB" altLang="en-US" dirty="0" smtClean="0"/>
              <a:t>Lizhong Zhang</a:t>
            </a:r>
          </a:p>
          <a:p>
            <a:pPr algn="r" eaLnBrk="1" hangingPunct="1"/>
            <a:r>
              <a:rPr lang="en-GB" altLang="en-US" dirty="0" err="1" smtClean="0"/>
              <a:t>Dr.</a:t>
            </a:r>
            <a:r>
              <a:rPr lang="en-GB" altLang="en-US" dirty="0" smtClean="0"/>
              <a:t> Maximilian Werner</a:t>
            </a:r>
          </a:p>
          <a:p>
            <a:pPr algn="r" eaLnBrk="1" hangingPunct="1"/>
            <a:r>
              <a:rPr lang="en-GB" altLang="en-US" dirty="0" err="1" smtClean="0"/>
              <a:t>Dr.</a:t>
            </a:r>
            <a:r>
              <a:rPr lang="en-GB" altLang="en-US" dirty="0" smtClean="0"/>
              <a:t> Katsu </a:t>
            </a:r>
            <a:r>
              <a:rPr lang="en-GB" altLang="en-US" dirty="0" err="1" smtClean="0"/>
              <a:t>Goda</a:t>
            </a:r>
            <a:endParaRPr lang="en-GB" altLang="en-US" dirty="0" smtClean="0"/>
          </a:p>
          <a:p>
            <a:pPr algn="r" eaLnBrk="1" hangingPunct="1"/>
            <a:endParaRPr lang="en-GB" altLang="en-US" dirty="0" smtClean="0"/>
          </a:p>
          <a:p>
            <a:pPr algn="r" eaLnBrk="1" hangingPunct="1"/>
            <a:endParaRPr lang="en-GB" alt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BF2F3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8C205C-A580-418D-82EE-5E321BAA9971}" type="slidenum">
              <a:rPr lang="en-GB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3143689" cy="1991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991" y="3158791"/>
            <a:ext cx="2044746" cy="27091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657" y="3056961"/>
            <a:ext cx="2912786" cy="29127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336704" cy="50405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Indonesia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67F401-DE52-450F-B518-7756A6F823EF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51519" y="5923647"/>
            <a:ext cx="842493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tx2"/>
                </a:solidFill>
              </a:rPr>
              <a:t>(A</a:t>
            </a:r>
            <a:r>
              <a:rPr lang="en-GB" i="1" dirty="0" smtClean="0">
                <a:solidFill>
                  <a:schemeClr val="tx2"/>
                </a:solidFill>
              </a:rPr>
              <a:t>). </a:t>
            </a:r>
            <a:r>
              <a:rPr lang="en-GB" i="1" dirty="0">
                <a:solidFill>
                  <a:schemeClr val="tx2"/>
                </a:solidFill>
              </a:rPr>
              <a:t>Plot of earthquake epicentres from 1970-2015 </a:t>
            </a:r>
            <a:r>
              <a:rPr lang="en-GB" i="1" dirty="0" smtClean="0">
                <a:solidFill>
                  <a:schemeClr val="tx2"/>
                </a:solidFill>
              </a:rPr>
              <a:t>for </a:t>
            </a:r>
            <a:r>
              <a:rPr lang="en-GB" i="1" dirty="0">
                <a:solidFill>
                  <a:schemeClr val="tx2"/>
                </a:solidFill>
              </a:rPr>
              <a:t>Indonesia  (B</a:t>
            </a:r>
            <a:r>
              <a:rPr lang="en-GB" i="1" dirty="0" smtClean="0">
                <a:solidFill>
                  <a:schemeClr val="tx2"/>
                </a:solidFill>
              </a:rPr>
              <a:t>). </a:t>
            </a:r>
            <a:r>
              <a:rPr lang="en-GB" i="1" dirty="0">
                <a:solidFill>
                  <a:schemeClr val="tx2"/>
                </a:solidFill>
              </a:rPr>
              <a:t>A space-time plot of latitude against time (C</a:t>
            </a:r>
            <a:r>
              <a:rPr lang="en-GB" i="1" dirty="0" smtClean="0">
                <a:solidFill>
                  <a:schemeClr val="tx2"/>
                </a:solidFill>
              </a:rPr>
              <a:t>). </a:t>
            </a:r>
            <a:r>
              <a:rPr lang="en-GB" i="1" dirty="0">
                <a:solidFill>
                  <a:schemeClr val="tx2"/>
                </a:solidFill>
              </a:rPr>
              <a:t>A space-time plot of latitude against time (D</a:t>
            </a:r>
            <a:r>
              <a:rPr lang="en-GB" i="1" dirty="0" smtClean="0">
                <a:solidFill>
                  <a:schemeClr val="tx2"/>
                </a:solidFill>
              </a:rPr>
              <a:t>). </a:t>
            </a:r>
            <a:r>
              <a:rPr lang="en-GB" i="1" dirty="0">
                <a:solidFill>
                  <a:schemeClr val="tx2"/>
                </a:solidFill>
              </a:rPr>
              <a:t>Frequency-magnitude distributions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613" y="449256"/>
            <a:ext cx="3770060" cy="28275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1959" y="314164"/>
            <a:ext cx="3950183" cy="296263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948264" y="908720"/>
            <a:ext cx="1800200" cy="12241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58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87" y="2865081"/>
            <a:ext cx="2769512" cy="29226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110" y="2898894"/>
            <a:ext cx="2888788" cy="2888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7636"/>
            <a:ext cx="3737487" cy="28031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88"/>
            <a:ext cx="6336704" cy="57606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Chile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67F401-DE52-450F-B518-7756A6F823EF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5102" y="277636"/>
            <a:ext cx="3737486" cy="28031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8589" y="5814144"/>
            <a:ext cx="804381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tx2"/>
                </a:solidFill>
              </a:rPr>
              <a:t>(A</a:t>
            </a:r>
            <a:r>
              <a:rPr lang="en-GB" i="1" dirty="0" smtClean="0">
                <a:solidFill>
                  <a:schemeClr val="tx2"/>
                </a:solidFill>
              </a:rPr>
              <a:t>). </a:t>
            </a:r>
            <a:r>
              <a:rPr lang="en-GB" i="1" dirty="0">
                <a:solidFill>
                  <a:schemeClr val="tx2"/>
                </a:solidFill>
              </a:rPr>
              <a:t>Plot of earthquake epicentres from 1970-2015 </a:t>
            </a:r>
            <a:r>
              <a:rPr lang="en-GB" i="1" dirty="0" smtClean="0">
                <a:solidFill>
                  <a:schemeClr val="tx2"/>
                </a:solidFill>
              </a:rPr>
              <a:t>for Chile  </a:t>
            </a:r>
            <a:r>
              <a:rPr lang="en-GB" i="1" dirty="0">
                <a:solidFill>
                  <a:schemeClr val="tx2"/>
                </a:solidFill>
              </a:rPr>
              <a:t>(B</a:t>
            </a:r>
            <a:r>
              <a:rPr lang="en-GB" i="1" dirty="0" smtClean="0">
                <a:solidFill>
                  <a:schemeClr val="tx2"/>
                </a:solidFill>
              </a:rPr>
              <a:t>). </a:t>
            </a:r>
            <a:r>
              <a:rPr lang="en-GB" i="1" dirty="0">
                <a:solidFill>
                  <a:schemeClr val="tx2"/>
                </a:solidFill>
              </a:rPr>
              <a:t>A space-time plot of latitude against time (C</a:t>
            </a:r>
            <a:r>
              <a:rPr lang="en-GB" i="1" dirty="0" smtClean="0">
                <a:solidFill>
                  <a:schemeClr val="tx2"/>
                </a:solidFill>
              </a:rPr>
              <a:t>). </a:t>
            </a:r>
            <a:r>
              <a:rPr lang="en-GB" i="1" dirty="0">
                <a:solidFill>
                  <a:schemeClr val="tx2"/>
                </a:solidFill>
              </a:rPr>
              <a:t>A space-time plot of latitude against time (D</a:t>
            </a:r>
            <a:r>
              <a:rPr lang="en-GB" i="1" dirty="0" smtClean="0">
                <a:solidFill>
                  <a:schemeClr val="tx2"/>
                </a:solidFill>
              </a:rPr>
              <a:t>). </a:t>
            </a:r>
            <a:r>
              <a:rPr lang="en-GB" i="1" dirty="0">
                <a:solidFill>
                  <a:schemeClr val="tx2"/>
                </a:solidFill>
              </a:rPr>
              <a:t>Frequency-magnitude distributions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48264" y="908720"/>
            <a:ext cx="1800200" cy="12241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92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19" y="2970099"/>
            <a:ext cx="2674088" cy="28290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06" y="522074"/>
            <a:ext cx="3540620" cy="26554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55" y="143324"/>
            <a:ext cx="6336704" cy="57606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Japan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67F401-DE52-450F-B518-7756A6F823EF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3091636"/>
            <a:ext cx="2808312" cy="2808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7383" y="518574"/>
            <a:ext cx="3603104" cy="27023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0" y="5808578"/>
            <a:ext cx="804381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tx2"/>
                </a:solidFill>
              </a:rPr>
              <a:t>(A</a:t>
            </a:r>
            <a:r>
              <a:rPr lang="en-GB" i="1" dirty="0" smtClean="0">
                <a:solidFill>
                  <a:schemeClr val="tx2"/>
                </a:solidFill>
              </a:rPr>
              <a:t>). </a:t>
            </a:r>
            <a:r>
              <a:rPr lang="en-GB" i="1" dirty="0">
                <a:solidFill>
                  <a:schemeClr val="tx2"/>
                </a:solidFill>
              </a:rPr>
              <a:t>Plot of earthquake epicentres from 1970-2015 </a:t>
            </a:r>
            <a:r>
              <a:rPr lang="en-GB" i="1" dirty="0" smtClean="0">
                <a:solidFill>
                  <a:schemeClr val="tx2"/>
                </a:solidFill>
              </a:rPr>
              <a:t>for Japan  </a:t>
            </a:r>
            <a:r>
              <a:rPr lang="en-GB" i="1" dirty="0">
                <a:solidFill>
                  <a:schemeClr val="tx2"/>
                </a:solidFill>
              </a:rPr>
              <a:t>(B</a:t>
            </a:r>
            <a:r>
              <a:rPr lang="en-GB" i="1" dirty="0" smtClean="0">
                <a:solidFill>
                  <a:schemeClr val="tx2"/>
                </a:solidFill>
              </a:rPr>
              <a:t>). A </a:t>
            </a:r>
            <a:r>
              <a:rPr lang="en-GB" i="1" dirty="0">
                <a:solidFill>
                  <a:schemeClr val="tx2"/>
                </a:solidFill>
              </a:rPr>
              <a:t>space-time plot of latitude against time (C</a:t>
            </a:r>
            <a:r>
              <a:rPr lang="en-GB" i="1" dirty="0" smtClean="0">
                <a:solidFill>
                  <a:schemeClr val="tx2"/>
                </a:solidFill>
              </a:rPr>
              <a:t>). </a:t>
            </a:r>
            <a:r>
              <a:rPr lang="en-GB" i="1" dirty="0">
                <a:solidFill>
                  <a:schemeClr val="tx2"/>
                </a:solidFill>
              </a:rPr>
              <a:t>A space-time plot of latitude against time (D</a:t>
            </a:r>
            <a:r>
              <a:rPr lang="en-GB" i="1" dirty="0" smtClean="0">
                <a:solidFill>
                  <a:schemeClr val="tx2"/>
                </a:solidFill>
              </a:rPr>
              <a:t>). </a:t>
            </a:r>
            <a:r>
              <a:rPr lang="en-GB" i="1" dirty="0">
                <a:solidFill>
                  <a:schemeClr val="tx2"/>
                </a:solidFill>
              </a:rPr>
              <a:t>Frequency-magnitude distributions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48264" y="908720"/>
            <a:ext cx="1800200" cy="12241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17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052" y="116632"/>
            <a:ext cx="5040560" cy="43204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ETAS parameter results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67F401-DE52-450F-B518-7756A6F823EF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699406"/>
              </p:ext>
            </p:extLst>
          </p:nvPr>
        </p:nvGraphicFramePr>
        <p:xfrm>
          <a:off x="311052" y="577528"/>
          <a:ext cx="7124275" cy="1819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5603"/>
                <a:gridCol w="769702"/>
                <a:gridCol w="807081"/>
                <a:gridCol w="820564"/>
                <a:gridCol w="626989"/>
                <a:gridCol w="864096"/>
                <a:gridCol w="936104"/>
                <a:gridCol w="648072"/>
                <a:gridCol w="576064"/>
              </a:tblGrid>
              <a:tr h="395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9347" marR="59347" marT="824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800" baseline="-25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7" marR="59347" marT="824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α </a:t>
                      </a:r>
                      <a:r>
                        <a:rPr lang="en-US" sz="1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(M</a:t>
                      </a:r>
                      <a:r>
                        <a:rPr lang="en-US" sz="1800" baseline="300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 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7" marR="59347" marT="824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 (day)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7" marR="59347" marT="824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7" marR="59347" marT="824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γ </a:t>
                      </a:r>
                      <a:r>
                        <a:rPr lang="en-US" sz="1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(M</a:t>
                      </a:r>
                      <a:r>
                        <a:rPr lang="en-US" sz="1800" baseline="300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7" marR="59347" marT="824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 (km</a:t>
                      </a:r>
                      <a:r>
                        <a:rPr lang="en-US" sz="1800" baseline="300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 </a:t>
                      </a:r>
                      <a:endParaRPr lang="en-GB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7" marR="59347" marT="824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q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7" marR="59347" marT="824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μ </a:t>
                      </a:r>
                      <a:endParaRPr lang="en-GB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68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Indonesia 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7" marR="59347" marT="824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0.69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7" marR="59347" marT="824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1.20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7" marR="59347" marT="824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0.015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7" marR="59347" marT="824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1.08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7" marR="59347" marT="824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1.09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7" marR="59347" marT="824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57.71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7" marR="59347" marT="824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1.74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7" marR="59347" marT="824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1.02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95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Chile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7" marR="59347" marT="824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0.46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7" marR="59347" marT="824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1.48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7" marR="59347" marT="824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0.031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7" marR="59347" marT="824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1.13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7" marR="59347" marT="824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1.02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7" marR="59347" marT="824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161.69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7" marR="59347" marT="824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2.11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7" marR="59347" marT="824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1.04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593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Japan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7" marR="59347" marT="824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0.20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7" marR="59347" marT="824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1.72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7" marR="59347" marT="824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0.02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7" marR="59347" marT="824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1.17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7" marR="59347" marT="824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1.65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7" marR="59347" marT="824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13.99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7" marR="59347" marT="824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2.02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7" marR="59347" marT="824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1.03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311052" y="2474379"/>
            <a:ext cx="5112568" cy="49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9A1D2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A1D2B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A1D2B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A1D2B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A1D2B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A1D2B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A1D2B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A1D2B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A1D2B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900" dirty="0" smtClean="0"/>
              <a:t>The ETAS simulation inputs</a:t>
            </a:r>
            <a:endParaRPr lang="en-GB" sz="29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668770"/>
              </p:ext>
            </p:extLst>
          </p:nvPr>
        </p:nvGraphicFramePr>
        <p:xfrm>
          <a:off x="274638" y="2878569"/>
          <a:ext cx="7609730" cy="27106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7092"/>
                <a:gridCol w="1594086"/>
                <a:gridCol w="1584176"/>
                <a:gridCol w="1656184"/>
                <a:gridCol w="1728192"/>
              </a:tblGrid>
              <a:tr h="34704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Background events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Chile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Japan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47045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Time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2010-02-27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2011-03-09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2011-03-11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556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Epicentres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72.90°W,36.12°S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143.28°E,38.33°N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142.86°E,38.10°N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045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Magnitudes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 M 8.8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M 7.3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M 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04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Simulation start </a:t>
                      </a:r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time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2010-02-27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2011-03-09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4704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Number of </a:t>
                      </a:r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simulated </a:t>
                      </a:r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days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100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100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4704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Number of simulations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1000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1000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9599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M</a:t>
                      </a:r>
                      <a:r>
                        <a:rPr lang="en-GB" sz="1800" u="none" strike="noStrike" baseline="-25000" dirty="0">
                          <a:effectLst/>
                          <a:latin typeface="+mn-lt"/>
                        </a:rPr>
                        <a:t>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435326" y="908720"/>
            <a:ext cx="1313137" cy="12241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8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84" y="3469950"/>
            <a:ext cx="3960440" cy="29703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458" y="632242"/>
            <a:ext cx="4124060" cy="30930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384" y="572580"/>
            <a:ext cx="3876328" cy="29072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336704" cy="576064"/>
          </a:xfrm>
        </p:spPr>
        <p:txBody>
          <a:bodyPr>
            <a:normAutofit fontScale="90000"/>
          </a:bodyPr>
          <a:lstStyle/>
          <a:p>
            <a:r>
              <a:rPr lang="en-GB" dirty="0"/>
              <a:t>Simulation-Chile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67F401-DE52-450F-B518-7756A6F823EF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450992" y="722686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(A)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066178" y="692696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(B)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498526" y="3294085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(C)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404458" y="3878332"/>
            <a:ext cx="3892349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tx2"/>
                </a:solidFill>
              </a:rPr>
              <a:t>(A) A defined </a:t>
            </a:r>
            <a:r>
              <a:rPr lang="en-GB" i="1" dirty="0">
                <a:solidFill>
                  <a:schemeClr val="tx2"/>
                </a:solidFill>
              </a:rPr>
              <a:t>onshore region for </a:t>
            </a:r>
            <a:r>
              <a:rPr lang="en-GB" i="1" dirty="0" smtClean="0">
                <a:solidFill>
                  <a:schemeClr val="tx2"/>
                </a:solidFill>
              </a:rPr>
              <a:t>Chile. (B) </a:t>
            </a:r>
            <a:r>
              <a:rPr lang="en-GB" i="1" dirty="0">
                <a:solidFill>
                  <a:schemeClr val="tx2"/>
                </a:solidFill>
              </a:rPr>
              <a:t>Daily number of observed and simulated earthquakes in onshore region, Chile </a:t>
            </a:r>
            <a:r>
              <a:rPr lang="en-GB" i="1" dirty="0" smtClean="0">
                <a:solidFill>
                  <a:schemeClr val="tx2"/>
                </a:solidFill>
              </a:rPr>
              <a:t>(C) </a:t>
            </a:r>
            <a:r>
              <a:rPr lang="en-GB" i="1" dirty="0">
                <a:solidFill>
                  <a:schemeClr val="tx2"/>
                </a:solidFill>
              </a:rPr>
              <a:t>the comparison of frequency-magnitude distribution between observed and simulated events in onshore region, Chile.</a:t>
            </a:r>
          </a:p>
          <a:p>
            <a:endParaRPr lang="en-GB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48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370" y="618064"/>
            <a:ext cx="3893077" cy="29198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35" y="3450872"/>
            <a:ext cx="3876161" cy="290712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96466" y="3772670"/>
            <a:ext cx="3892349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tx2"/>
                </a:solidFill>
              </a:rPr>
              <a:t>(A). A defined </a:t>
            </a:r>
            <a:r>
              <a:rPr lang="en-GB" i="1" dirty="0">
                <a:solidFill>
                  <a:schemeClr val="tx2"/>
                </a:solidFill>
              </a:rPr>
              <a:t>onshore region for </a:t>
            </a:r>
            <a:r>
              <a:rPr lang="en-GB" i="1" dirty="0" smtClean="0">
                <a:solidFill>
                  <a:schemeClr val="tx2"/>
                </a:solidFill>
              </a:rPr>
              <a:t>Japan. (B). </a:t>
            </a:r>
            <a:r>
              <a:rPr lang="en-GB" i="1" dirty="0">
                <a:solidFill>
                  <a:schemeClr val="tx2"/>
                </a:solidFill>
              </a:rPr>
              <a:t>Daily number of observed and simulated earthquakes in onshore region, </a:t>
            </a:r>
            <a:r>
              <a:rPr lang="en-GB" i="1" dirty="0" smtClean="0">
                <a:solidFill>
                  <a:schemeClr val="tx2"/>
                </a:solidFill>
              </a:rPr>
              <a:t>Japan (C). </a:t>
            </a:r>
            <a:r>
              <a:rPr lang="en-GB" i="1" dirty="0">
                <a:solidFill>
                  <a:schemeClr val="tx2"/>
                </a:solidFill>
              </a:rPr>
              <a:t>the comparison of frequency-magnitude distribution between observed and simulated events in onshore region, </a:t>
            </a:r>
            <a:r>
              <a:rPr lang="en-GB" i="1" dirty="0" smtClean="0">
                <a:solidFill>
                  <a:schemeClr val="tx2"/>
                </a:solidFill>
              </a:rPr>
              <a:t>Japan.</a:t>
            </a:r>
            <a:endParaRPr lang="en-GB" i="1" dirty="0">
              <a:solidFill>
                <a:schemeClr val="tx2"/>
              </a:solidFill>
            </a:endParaRPr>
          </a:p>
          <a:p>
            <a:endParaRPr lang="en-GB" i="1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739" y="743665"/>
            <a:ext cx="3676457" cy="275734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67F401-DE52-450F-B518-7756A6F823EF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51520" y="116632"/>
            <a:ext cx="6336704" cy="627033"/>
          </a:xfrm>
        </p:spPr>
        <p:txBody>
          <a:bodyPr/>
          <a:lstStyle/>
          <a:p>
            <a:r>
              <a:rPr lang="en-GB" dirty="0" smtClean="0"/>
              <a:t>Simulation-Japan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7134120" y="652466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(B)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3425562" y="3450870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(C)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381886" y="652466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(A)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604" y="2091524"/>
            <a:ext cx="4873124" cy="3654842"/>
          </a:xfrm>
          <a:prstGeom prst="rect">
            <a:avLst/>
          </a:prstGeom>
        </p:spPr>
      </p:pic>
      <p:pic>
        <p:nvPicPr>
          <p:cNvPr id="22" name="Content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7853" y="2108300"/>
            <a:ext cx="4873123" cy="365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0" y="674300"/>
            <a:ext cx="972658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tx2"/>
                </a:solidFill>
              </a:rPr>
              <a:t>         </a:t>
            </a:r>
            <a:endParaRPr lang="en-GB" i="1" dirty="0" smtClean="0">
              <a:solidFill>
                <a:schemeClr val="tx2"/>
              </a:solidFill>
            </a:endParaRPr>
          </a:p>
          <a:p>
            <a:endParaRPr lang="en-GB" i="1" dirty="0" smtClean="0">
              <a:solidFill>
                <a:schemeClr val="tx2"/>
              </a:solidFill>
            </a:endParaRPr>
          </a:p>
          <a:p>
            <a:endParaRPr lang="en-GB" i="1" dirty="0">
              <a:solidFill>
                <a:schemeClr val="tx2"/>
              </a:solidFill>
            </a:endParaRPr>
          </a:p>
          <a:p>
            <a:endParaRPr lang="en-GB" i="1" dirty="0" smtClean="0">
              <a:solidFill>
                <a:schemeClr val="tx2"/>
              </a:solidFill>
            </a:endParaRPr>
          </a:p>
          <a:p>
            <a:r>
              <a:rPr lang="en-GB" i="1" dirty="0" smtClean="0">
                <a:solidFill>
                  <a:schemeClr val="tx2"/>
                </a:solidFill>
              </a:rPr>
              <a:t> </a:t>
            </a:r>
            <a:r>
              <a:rPr lang="en-GB" i="1" dirty="0" smtClean="0">
                <a:solidFill>
                  <a:schemeClr val="tx2"/>
                </a:solidFill>
              </a:rPr>
              <a:t>Observed spatial daily rates                                Simulated spatial daily rates</a:t>
            </a:r>
            <a:endParaRPr lang="en-GB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63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6336704" cy="1080120"/>
          </a:xfrm>
        </p:spPr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04863"/>
            <a:ext cx="8640960" cy="3921301"/>
          </a:xfrm>
        </p:spPr>
        <p:txBody>
          <a:bodyPr/>
          <a:lstStyle/>
          <a:p>
            <a:r>
              <a:rPr lang="en-GB" dirty="0" smtClean="0"/>
              <a:t>The ETAS model can capture the number of triggered aftershocks (</a:t>
            </a:r>
            <a:r>
              <a:rPr lang="en-GB" dirty="0"/>
              <a:t>M≥5</a:t>
            </a:r>
            <a:r>
              <a:rPr lang="en-GB" dirty="0" smtClean="0"/>
              <a:t>) in a short time period for onshore regions given a megathrust subduction earthquake just occurred. </a:t>
            </a:r>
            <a:endParaRPr lang="en-GB" dirty="0" smtClean="0"/>
          </a:p>
          <a:p>
            <a:r>
              <a:rPr lang="en-GB" dirty="0" smtClean="0"/>
              <a:t>The series of M8s and M9 in Indonesia need to be considered separately to fit into the ETAS model.</a:t>
            </a: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67F401-DE52-450F-B518-7756A6F823EF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211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67F401-DE52-450F-B518-7756A6F823EF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60" y="1013540"/>
            <a:ext cx="8277829" cy="53003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04151" y="3976504"/>
            <a:ext cx="137414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2010 M 8.8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34382" y="2287825"/>
            <a:ext cx="1498088" cy="432048"/>
          </a:xfrm>
          <a:prstGeom prst="rect">
            <a:avLst/>
          </a:prstGeom>
          <a:solidFill>
            <a:schemeClr val="bg1"/>
          </a:solidFill>
          <a:ln>
            <a:solidFill>
              <a:srgbClr val="BF2F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2011 M 9.0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4761" y="2741115"/>
            <a:ext cx="156309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2004 M 9.1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28212" y="3392439"/>
            <a:ext cx="156309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2005 M 8.6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2776" y="4081079"/>
            <a:ext cx="156309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2007 M 8.5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stCxn id="7" idx="3"/>
          </p:cNvCxnSpPr>
          <p:nvPr/>
        </p:nvCxnSpPr>
        <p:spPr>
          <a:xfrm>
            <a:off x="6278293" y="4192528"/>
            <a:ext cx="281719" cy="2160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1"/>
          </p:cNvCxnSpPr>
          <p:nvPr/>
        </p:nvCxnSpPr>
        <p:spPr>
          <a:xfrm flipH="1">
            <a:off x="3219150" y="2503849"/>
            <a:ext cx="215232" cy="1060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548331" y="2957139"/>
            <a:ext cx="403169" cy="4353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548331" y="3531078"/>
            <a:ext cx="485620" cy="773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5" idx="3"/>
          </p:cNvCxnSpPr>
          <p:nvPr/>
        </p:nvCxnSpPr>
        <p:spPr>
          <a:xfrm flipV="1">
            <a:off x="1815868" y="3698066"/>
            <a:ext cx="351656" cy="5990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408803" y="5722002"/>
            <a:ext cx="56834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i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00393" y="1013539"/>
            <a:ext cx="792088" cy="12742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i="1" dirty="0">
              <a:solidFill>
                <a:schemeClr val="tx2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552728" cy="1080120"/>
          </a:xfrm>
        </p:spPr>
        <p:txBody>
          <a:bodyPr>
            <a:normAutofit/>
          </a:bodyPr>
          <a:lstStyle/>
          <a:p>
            <a:r>
              <a:rPr lang="en-GB" dirty="0" smtClean="0"/>
              <a:t>Global megathrust </a:t>
            </a:r>
            <a:r>
              <a:rPr lang="en-GB" dirty="0"/>
              <a:t>subduction earthquakes M</a:t>
            </a:r>
            <a:r>
              <a:rPr lang="en-GB" dirty="0" smtClean="0"/>
              <a:t>≥8.5 since 2004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507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289" y="332656"/>
            <a:ext cx="6885513" cy="54391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336704" cy="522359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67F401-DE52-450F-B518-7756A6F823EF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03389" y="5627614"/>
            <a:ext cx="828092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tx2"/>
                </a:solidFill>
              </a:rPr>
              <a:t>Crustal seismicity ratios (M&gt;0 and depth&lt;20km) between 3-month pre-mainshock (2010.12.08-2011.03.08) and 3-month post-mainshock (</a:t>
            </a:r>
            <a:r>
              <a:rPr lang="en-GB" i="1" dirty="0" smtClean="0">
                <a:solidFill>
                  <a:schemeClr val="tx2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2011.03.09-2011.06.09</a:t>
            </a:r>
            <a:r>
              <a:rPr lang="en-GB" i="1" dirty="0" smtClean="0">
                <a:solidFill>
                  <a:schemeClr val="tx2"/>
                </a:solidFill>
              </a:rPr>
              <a:t>). Pentagons in red and green are the triggered shallow crustal earthquakes with </a:t>
            </a:r>
            <a:r>
              <a:rPr lang="en-GB" i="1" dirty="0" err="1" smtClean="0">
                <a:solidFill>
                  <a:schemeClr val="tx2"/>
                </a:solidFill>
              </a:rPr>
              <a:t>Mj</a:t>
            </a:r>
            <a:r>
              <a:rPr lang="en-GB" i="1" dirty="0" smtClean="0">
                <a:solidFill>
                  <a:schemeClr val="tx2"/>
                </a:solidFill>
              </a:rPr>
              <a:t>=6 and </a:t>
            </a:r>
            <a:r>
              <a:rPr lang="en-GB" i="1" dirty="0" err="1" smtClean="0">
                <a:solidFill>
                  <a:schemeClr val="tx2"/>
                </a:solidFill>
              </a:rPr>
              <a:t>Mj</a:t>
            </a:r>
            <a:r>
              <a:rPr lang="en-GB" i="1" dirty="0" smtClean="0">
                <a:solidFill>
                  <a:schemeClr val="tx2"/>
                </a:solidFill>
              </a:rPr>
              <a:t>=7, respectively.</a:t>
            </a:r>
            <a:endParaRPr lang="en-GB" i="1" dirty="0">
              <a:solidFill>
                <a:schemeClr val="tx2"/>
              </a:solidFill>
            </a:endParaRPr>
          </a:p>
        </p:txBody>
      </p:sp>
      <p:sp>
        <p:nvSpPr>
          <p:cNvPr id="10" name="Content Placeholder 7"/>
          <p:cNvSpPr txBox="1">
            <a:spLocks/>
          </p:cNvSpPr>
          <p:nvPr/>
        </p:nvSpPr>
        <p:spPr bwMode="auto">
          <a:xfrm>
            <a:off x="6046107" y="855015"/>
            <a:ext cx="2880320" cy="17543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BF2F3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dirty="0"/>
          </a:p>
        </p:txBody>
      </p:sp>
      <p:sp>
        <p:nvSpPr>
          <p:cNvPr id="8" name="Content Placeholder 7"/>
          <p:cNvSpPr txBox="1">
            <a:spLocks noGrp="1"/>
          </p:cNvSpPr>
          <p:nvPr>
            <p:ph idx="1"/>
          </p:nvPr>
        </p:nvSpPr>
        <p:spPr>
          <a:xfrm>
            <a:off x="6068555" y="948810"/>
            <a:ext cx="288032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err="1" smtClean="0"/>
              <a:t>Mj</a:t>
            </a:r>
            <a:r>
              <a:rPr lang="en-GB" sz="1800" dirty="0" smtClean="0"/>
              <a:t> 7 Iwaki </a:t>
            </a:r>
            <a:r>
              <a:rPr lang="en-GB" sz="1800" dirty="0" smtClean="0"/>
              <a:t>earthquake was </a:t>
            </a:r>
            <a:r>
              <a:rPr lang="en-GB" sz="1800" dirty="0" smtClean="0"/>
              <a:t>triggered in the overriding plate on 11</a:t>
            </a:r>
            <a:r>
              <a:rPr lang="en-GB" sz="1800" baseline="30000" dirty="0" smtClean="0"/>
              <a:t>th</a:t>
            </a:r>
            <a:r>
              <a:rPr lang="en-GB" sz="1800" dirty="0" smtClean="0"/>
              <a:t> of April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3422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552728" cy="1080120"/>
          </a:xfrm>
        </p:spPr>
        <p:txBody>
          <a:bodyPr>
            <a:normAutofit/>
          </a:bodyPr>
          <a:lstStyle/>
          <a:p>
            <a:r>
              <a:rPr lang="en-GB" dirty="0" smtClean="0"/>
              <a:t>Global megathrust </a:t>
            </a:r>
            <a:r>
              <a:rPr lang="en-GB" dirty="0"/>
              <a:t>subduction earthquakes M</a:t>
            </a:r>
            <a:r>
              <a:rPr lang="en-GB" dirty="0" smtClean="0"/>
              <a:t>≥8.5 since 2004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67F401-DE52-450F-B518-7756A6F823EF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25" y="1546856"/>
            <a:ext cx="8277829" cy="53003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12116" y="4509820"/>
            <a:ext cx="137414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2010 M 8.8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4789" y="2311623"/>
            <a:ext cx="1498088" cy="432048"/>
          </a:xfrm>
          <a:prstGeom prst="rect">
            <a:avLst/>
          </a:prstGeom>
          <a:solidFill>
            <a:schemeClr val="bg1"/>
          </a:solidFill>
          <a:ln>
            <a:solidFill>
              <a:srgbClr val="BF2F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2011 M 9.0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8586" y="3274431"/>
            <a:ext cx="1427709" cy="43204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2004 M 9.1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8587" y="3925755"/>
            <a:ext cx="1414257" cy="43204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2005 M 8.6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0741" y="4614395"/>
            <a:ext cx="156309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2007 M 8.5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stCxn id="7" idx="3"/>
          </p:cNvCxnSpPr>
          <p:nvPr/>
        </p:nvCxnSpPr>
        <p:spPr>
          <a:xfrm>
            <a:off x="6286258" y="4725844"/>
            <a:ext cx="281719" cy="2160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556296" y="3490455"/>
            <a:ext cx="403169" cy="4353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556296" y="4064394"/>
            <a:ext cx="485620" cy="773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5" idx="3"/>
          </p:cNvCxnSpPr>
          <p:nvPr/>
        </p:nvCxnSpPr>
        <p:spPr>
          <a:xfrm flipV="1">
            <a:off x="1823833" y="4231382"/>
            <a:ext cx="351656" cy="5990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578959" y="2626215"/>
            <a:ext cx="2078328" cy="477670"/>
          </a:xfrm>
          <a:prstGeom prst="rect">
            <a:avLst/>
          </a:prstGeom>
          <a:solidFill>
            <a:schemeClr val="bg1"/>
          </a:solidFill>
          <a:ln>
            <a:solidFill>
              <a:srgbClr val="BF2F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Cascadia Subduction zone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677268" y="2865050"/>
            <a:ext cx="890710" cy="7723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079211" y="2760413"/>
            <a:ext cx="598057" cy="53585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/>
          <p:cNvCxnSpPr>
            <a:stCxn id="9" idx="3"/>
          </p:cNvCxnSpPr>
          <p:nvPr/>
        </p:nvCxnSpPr>
        <p:spPr>
          <a:xfrm>
            <a:off x="2572877" y="2527647"/>
            <a:ext cx="486955" cy="6081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106153" y="1377232"/>
            <a:ext cx="8640960" cy="3108867"/>
          </a:xfrm>
          <a:prstGeom prst="rect">
            <a:avLst/>
          </a:prstGeom>
          <a:solidFill>
            <a:schemeClr val="bg1"/>
          </a:solidFill>
          <a:ln w="38100">
            <a:solidFill>
              <a:srgbClr val="BF2F37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BF2F3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To access the triggering abilities of global megathrust subduction earthquakes (M ≥8.5) on continental crusts with seismicity (M≥5) in space and time.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264406" y="79533"/>
            <a:ext cx="6552728" cy="108617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9A1D2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A1D2B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A1D2B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A1D2B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A1D2B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A1D2B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A1D2B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A1D2B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A1D2B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dirty="0" smtClean="0"/>
              <a:t>Objective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90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96128"/>
            <a:ext cx="8640960" cy="1143000"/>
          </a:xfrm>
        </p:spPr>
        <p:txBody>
          <a:bodyPr/>
          <a:lstStyle/>
          <a:p>
            <a:r>
              <a:rPr lang="en-GB" dirty="0" smtClean="0"/>
              <a:t>Epidemic-</a:t>
            </a:r>
            <a:r>
              <a:rPr lang="en-GB" dirty="0"/>
              <a:t>T</a:t>
            </a:r>
            <a:r>
              <a:rPr lang="en-GB" dirty="0" smtClean="0"/>
              <a:t>ype </a:t>
            </a:r>
            <a:r>
              <a:rPr lang="en-GB" dirty="0"/>
              <a:t>A</a:t>
            </a:r>
            <a:r>
              <a:rPr lang="en-GB" dirty="0" smtClean="0"/>
              <a:t>ftershock </a:t>
            </a:r>
            <a:r>
              <a:rPr lang="en-GB" dirty="0"/>
              <a:t>S</a:t>
            </a:r>
            <a:r>
              <a:rPr lang="en-GB" dirty="0" smtClean="0"/>
              <a:t>equence</a:t>
            </a:r>
            <a:br>
              <a:rPr lang="en-GB" dirty="0" smtClean="0"/>
            </a:br>
            <a:r>
              <a:rPr lang="en-GB" dirty="0" smtClean="0"/>
              <a:t>(ETAS) model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939128"/>
                <a:ext cx="8640960" cy="37052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000" dirty="0" smtClean="0"/>
                  <a:t>Conditional intensity function:</a:t>
                </a:r>
              </a:p>
              <a:p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GB" sz="20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sSub>
                          <m:sSubPr>
                            <m:ctrlPr>
                              <a:rPr lang="en-GB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GB" sz="20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</a:rPr>
                      <m:t>+ 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GB" sz="2000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GB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GB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GB" sz="2000" i="1">
                        <a:latin typeface="Cambria Math" panose="02040503050406030204" pitchFamily="18" charset="0"/>
                      </a:rPr>
                      <m:t>       (1)</m:t>
                    </m:r>
                  </m:oMath>
                </a14:m>
                <a:endParaRPr lang="en-GB" sz="2000" dirty="0" smtClean="0"/>
              </a:p>
              <a:p>
                <a:pPr marL="0" indent="0">
                  <a:buNone/>
                </a:pPr>
                <a:r>
                  <a:rPr lang="en-GB" sz="2000" dirty="0" smtClean="0"/>
                  <a:t>Triggering function:</a:t>
                </a:r>
                <a:endParaRPr lang="en-GB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20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GB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0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en-GB" sz="20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sz="20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𝑐𝑢𝑡</m:t>
                                </m:r>
                              </m:sub>
                            </m:sSub>
                          </m:e>
                        </m:d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i="1" dirty="0" smtClean="0">
                    <a:latin typeface="Cambria Math" panose="02040503050406030204" pitchFamily="18" charset="0"/>
                  </a:rPr>
                  <a:t>                                              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·</m:t>
                    </m:r>
                    <m:sSup>
                      <m:sSupPr>
                        <m:ctrlPr>
                          <a:rPr lang="en-GB" sz="20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GB" sz="20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d>
                      <m:dPr>
                        <m:ctrlPr>
                          <a:rPr lang="en-GB" sz="20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GB" sz="2000" i="1" dirty="0" smtClean="0">
                    <a:latin typeface="Cambria Math" panose="02040503050406030204" pitchFamily="18" charset="0"/>
                  </a:rPr>
                  <a:t>                                                                                      </a:t>
                </a:r>
                <a:r>
                  <a:rPr lang="en-GB" sz="2000" dirty="0" smtClean="0">
                    <a:latin typeface="Cambria Math" panose="02040503050406030204" pitchFamily="18" charset="0"/>
                  </a:rPr>
                  <a:t>(2)</a:t>
                </a:r>
                <a:endParaRPr lang="en-GB" sz="20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·</m:t>
                    </m:r>
                    <m:sSup>
                      <m:sSupPr>
                        <m:ctrlPr>
                          <a:rPr lang="en-GB" sz="2000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GB" sz="20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d>
                                  <m:dPr>
                                    <m:ctrlPr>
                                      <a:rPr lang="en-GB" sz="2000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GB" sz="2000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  <m:t>𝑐𝑢𝑡</m:t>
                                        </m:r>
                                      </m:sub>
                                    </m:sSub>
                                  </m:e>
                                </m:d>
                              </m:sup>
                            </m:sSup>
                          </m:e>
                        </m:d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f>
                      <m:fPr>
                        <m:ctrlPr>
                          <a:rPr lang="en-GB" sz="2000" i="1">
                            <a:latin typeface="Cambria Math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sz="20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GB" sz="2000" i="1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20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GB" sz="2000" i="1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GB" sz="2000" i="1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GB" sz="2000" i="1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  <m:d>
                                      <m:dPr>
                                        <m:ctrlPr>
                                          <a:rPr lang="en-GB" sz="2000" i="1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GB" sz="2000" i="1">
                                                <a:latin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000" i="1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r>
                                              <a:rPr lang="en-GB" sz="2000" i="1">
                                                <a:latin typeface="Cambria Math" panose="02040503050406030204" pitchFamily="18" charset="0"/>
                                              </a:rPr>
                                              <m:t>𝑐𝑢𝑡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000" dirty="0" smtClean="0"/>
                  <a:t> </a:t>
                </a:r>
              </a:p>
              <a:p>
                <a:pPr marL="0" indent="0">
                  <a:buNone/>
                </a:pPr>
                <a:r>
                  <a:rPr lang="en-GB" dirty="0" smtClean="0">
                    <a:solidFill>
                      <a:srgbClr val="9A1D2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Parameter </a:t>
                </a:r>
                <a:r>
                  <a:rPr lang="en-GB" dirty="0">
                    <a:solidFill>
                      <a:srgbClr val="9A1D2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estimations</a:t>
                </a:r>
                <a:endParaRPr lang="en-GB" dirty="0" smtClean="0">
                  <a:solidFill>
                    <a:srgbClr val="9A1D2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GB" sz="2000" dirty="0" smtClean="0"/>
                  <a:t>Maximum </a:t>
                </a:r>
                <a:r>
                  <a:rPr lang="en-GB" sz="2000" dirty="0"/>
                  <a:t>likelihood estimation (MLE) approach with </a:t>
                </a:r>
                <a:r>
                  <a:rPr lang="en-GB" sz="2000" dirty="0" smtClean="0"/>
                  <a:t>quasi-Newton </a:t>
                </a:r>
                <a:r>
                  <a:rPr lang="en-GB" sz="2000" dirty="0"/>
                  <a:t>method</a:t>
                </a:r>
                <a:endParaRPr lang="en-GB" sz="2000" i="1" dirty="0"/>
              </a:p>
              <a:p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</a:rPr>
                      <m:t>𝑙𝑛𝐿</m:t>
                    </m:r>
                    <m:r>
                      <a:rPr lang="en-GB" sz="180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sz="1800" i="1">
                        <a:latin typeface="Cambria Math" panose="02040503050406030204" pitchFamily="18" charset="0"/>
                      </a:rPr>
                      <m:t>θ</m:t>
                    </m:r>
                    <m:r>
                      <a:rPr lang="en-GB" sz="1800" i="1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limLoc m:val="undOvr"/>
                        <m:ctrlPr>
                          <a:rPr lang="en-GB" sz="1800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unc>
                          <m:funcPr>
                            <m:ctrlPr>
                              <a:rPr lang="en-GB" sz="1800" i="1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sz="18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d>
                                  <m:dPr>
                                    <m:ctrlPr>
                                      <a:rPr lang="en-GB" sz="1800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sz="1800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1800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1800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GB" sz="1800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GB" sz="1800" i="1">
                                                <a:latin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8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GB" sz="18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func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limLoc m:val="undOvr"/>
                            <m:ctrlPr>
                              <a:rPr lang="en-GB" sz="1800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  <m:e>
                            <m:nary>
                              <m:naryPr>
                                <m:limLoc m:val="undOvr"/>
                                <m:ctrlPr>
                                  <a:rPr lang="en-GB" sz="1800" i="1">
                                    <a:latin typeface="Cambria Math" charset="0"/>
                                  </a:rPr>
                                </m:ctrlPr>
                              </m:naryPr>
                              <m:sub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d>
                                  <m:dPr>
                                    <m:ctrlPr>
                                      <a:rPr lang="en-GB" sz="1800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𝑑𝑦</m:t>
                                </m:r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                    (3)</m:t>
                                </m:r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en-GB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939128"/>
                <a:ext cx="8640960" cy="3705275"/>
              </a:xfrm>
              <a:blipFill rotWithShape="0">
                <a:blip r:embed="rId2"/>
                <a:stretch>
                  <a:fillRect l="-1763" t="-2961" b="-307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67F401-DE52-450F-B518-7756A6F823EF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sp>
        <p:nvSpPr>
          <p:cNvPr id="6" name="Rectangle 5"/>
          <p:cNvSpPr/>
          <p:nvPr/>
        </p:nvSpPr>
        <p:spPr>
          <a:xfrm>
            <a:off x="5148064" y="3020612"/>
            <a:ext cx="2213861" cy="43204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Productivity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8064" y="3543840"/>
            <a:ext cx="2213861" cy="43204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Temporal distribution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48064" y="4067068"/>
            <a:ext cx="2213863" cy="43204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Spatial distribution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48264" y="892306"/>
            <a:ext cx="1800200" cy="12241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12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1" y="3969478"/>
            <a:ext cx="1886213" cy="1724266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67" y="3941328"/>
            <a:ext cx="2038635" cy="1667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336704" cy="648072"/>
          </a:xfrm>
        </p:spPr>
        <p:txBody>
          <a:bodyPr>
            <a:normAutofit/>
          </a:bodyPr>
          <a:lstStyle/>
          <a:p>
            <a:r>
              <a:rPr lang="en-GB" dirty="0" smtClean="0"/>
              <a:t>The ETAS aftershock simulations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67F401-DE52-450F-B518-7756A6F823EF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57397"/>
            <a:ext cx="1440160" cy="1231652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862" y="1046668"/>
            <a:ext cx="1966906" cy="1673124"/>
          </a:xfrm>
          <a:prstGeom prst="rect">
            <a:avLst/>
          </a:prstGeom>
        </p:spPr>
      </p:pic>
      <p:cxnSp>
        <p:nvCxnSpPr>
          <p:cNvPr id="12" name="Curved Connector 11"/>
          <p:cNvCxnSpPr/>
          <p:nvPr/>
        </p:nvCxnSpPr>
        <p:spPr>
          <a:xfrm rot="5400000" flipH="1" flipV="1">
            <a:off x="2001759" y="459871"/>
            <a:ext cx="863705" cy="1728192"/>
          </a:xfrm>
          <a:prstGeom prst="curvedConnector2">
            <a:avLst/>
          </a:prstGeom>
          <a:ln w="38100">
            <a:solidFill>
              <a:srgbClr val="BF2F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/>
          <p:nvPr/>
        </p:nvCxnSpPr>
        <p:spPr>
          <a:xfrm rot="13440000" flipH="1" flipV="1">
            <a:off x="7221881" y="3486484"/>
            <a:ext cx="863705" cy="1728192"/>
          </a:xfrm>
          <a:prstGeom prst="curvedConnector2">
            <a:avLst/>
          </a:prstGeom>
          <a:ln w="38100">
            <a:solidFill>
              <a:srgbClr val="BF2F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/>
          <p:nvPr/>
        </p:nvCxnSpPr>
        <p:spPr>
          <a:xfrm rot="7740000" flipH="1" flipV="1">
            <a:off x="5058732" y="324371"/>
            <a:ext cx="863705" cy="1728192"/>
          </a:xfrm>
          <a:prstGeom prst="curvedConnector2">
            <a:avLst/>
          </a:prstGeom>
          <a:ln w="38100">
            <a:solidFill>
              <a:srgbClr val="BF2F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/>
          <p:nvPr/>
        </p:nvCxnSpPr>
        <p:spPr>
          <a:xfrm rot="16980000" flipH="1" flipV="1">
            <a:off x="3871816" y="4741867"/>
            <a:ext cx="863705" cy="1728192"/>
          </a:xfrm>
          <a:prstGeom prst="curvedConnector2">
            <a:avLst/>
          </a:prstGeom>
          <a:ln w="38100">
            <a:solidFill>
              <a:srgbClr val="BF2F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 rot="22140000" flipH="1" flipV="1">
            <a:off x="914606" y="2983243"/>
            <a:ext cx="863705" cy="1728192"/>
          </a:xfrm>
          <a:prstGeom prst="curvedConnector2">
            <a:avLst/>
          </a:prstGeom>
          <a:ln w="38100">
            <a:solidFill>
              <a:srgbClr val="BF2F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874596" y="3130460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Magnitude distribution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5367377" y="5581420"/>
            <a:ext cx="231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Temporal distribution</a:t>
            </a:r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643815" y="985410"/>
            <a:ext cx="2528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1) Estimate the number of triggered aftershocks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1004462" y="224724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Mainshock</a:t>
            </a:r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618283" y="3297574"/>
            <a:ext cx="2002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5) 2</a:t>
            </a:r>
            <a:r>
              <a:rPr lang="en-GB" baseline="30000" dirty="0" smtClean="0"/>
              <a:t>nd</a:t>
            </a:r>
            <a:r>
              <a:rPr lang="en-GB" dirty="0" smtClean="0"/>
              <a:t>, 3</a:t>
            </a:r>
            <a:r>
              <a:rPr lang="en-GB" baseline="30000" dirty="0" smtClean="0"/>
              <a:t>rd</a:t>
            </a:r>
            <a:r>
              <a:rPr lang="en-GB" dirty="0" smtClean="0"/>
              <a:t> …  generation of aftershocks</a:t>
            </a:r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5080350" y="611746"/>
            <a:ext cx="1472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  <a:r>
              <a:rPr lang="en-GB" dirty="0" smtClean="0"/>
              <a:t>) Assign magnitudes</a:t>
            </a:r>
            <a:endParaRPr lang="en-GB" dirty="0"/>
          </a:p>
        </p:txBody>
      </p:sp>
      <p:sp>
        <p:nvSpPr>
          <p:cNvPr id="47" name="TextBox 46"/>
          <p:cNvSpPr txBox="1"/>
          <p:nvPr/>
        </p:nvSpPr>
        <p:spPr>
          <a:xfrm>
            <a:off x="7281265" y="4027415"/>
            <a:ext cx="1618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3) Re-sample time</a:t>
            </a:r>
            <a:endParaRPr lang="en-GB" dirty="0"/>
          </a:p>
        </p:txBody>
      </p:sp>
      <p:sp>
        <p:nvSpPr>
          <p:cNvPr id="48" name="TextBox 47"/>
          <p:cNvSpPr txBox="1"/>
          <p:nvPr/>
        </p:nvSpPr>
        <p:spPr>
          <a:xfrm>
            <a:off x="3784281" y="5428842"/>
            <a:ext cx="1472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  <a:r>
              <a:rPr lang="en-GB" dirty="0" smtClean="0"/>
              <a:t>) Assign locations</a:t>
            </a:r>
            <a:endParaRPr lang="en-GB" dirty="0"/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018" y="1447075"/>
            <a:ext cx="2042464" cy="172332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948264" y="908720"/>
            <a:ext cx="1800200" cy="12241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40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910853" y="4558910"/>
            <a:ext cx="3600400" cy="1537136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5886687" y="2909752"/>
            <a:ext cx="1681635" cy="137444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915525" y="978857"/>
            <a:ext cx="3600400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540" y="1033339"/>
            <a:ext cx="1506415" cy="1506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412" y="2973992"/>
            <a:ext cx="1637759" cy="1310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GB" dirty="0" smtClean="0"/>
              <a:t>rocedures to implement the ETAS model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67F401-DE52-450F-B518-7756A6F823EF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305" y="1052736"/>
            <a:ext cx="2011235" cy="15084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7305" y="4701814"/>
            <a:ext cx="1758808" cy="13191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6209" y="4667775"/>
            <a:ext cx="1790616" cy="1342962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323528" y="1178504"/>
            <a:ext cx="3443006" cy="13612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9A1D2B"/>
                </a:solidFill>
              </a:rPr>
              <a:t>Select complete earthquake catalogues with time, epicentres, and magnitudes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9A1D2B"/>
                </a:solidFill>
              </a:rPr>
              <a:t>b</a:t>
            </a:r>
            <a:r>
              <a:rPr lang="en-GB" dirty="0" smtClean="0">
                <a:solidFill>
                  <a:srgbClr val="9A1D2B"/>
                </a:solidFill>
              </a:rPr>
              <a:t>-value check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9A1D2B"/>
                </a:solidFill>
              </a:rPr>
              <a:t>Mc check</a:t>
            </a:r>
            <a:endParaRPr lang="en-GB" dirty="0">
              <a:solidFill>
                <a:srgbClr val="9A1D2B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57588" y="3190163"/>
            <a:ext cx="2374885" cy="8202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9A1D2B"/>
                </a:solidFill>
              </a:rPr>
              <a:t>Parameter e</a:t>
            </a:r>
            <a:r>
              <a:rPr lang="en-GB" dirty="0" smtClean="0">
                <a:solidFill>
                  <a:srgbClr val="9A1D2B"/>
                </a:solidFill>
              </a:rPr>
              <a:t>stimations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9A1D2B"/>
                </a:solidFill>
              </a:rPr>
              <a:t>MLE approach</a:t>
            </a:r>
            <a:endParaRPr lang="en-GB" dirty="0">
              <a:solidFill>
                <a:srgbClr val="9A1D2B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57588" y="4904288"/>
            <a:ext cx="2374886" cy="8202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9A1D2B"/>
                </a:solidFill>
              </a:rPr>
              <a:t>The ETAS aftershock simulations</a:t>
            </a:r>
            <a:endParaRPr lang="en-GB" dirty="0">
              <a:solidFill>
                <a:srgbClr val="9A1D2B"/>
              </a:solidFill>
            </a:endParaRPr>
          </a:p>
        </p:txBody>
      </p:sp>
      <p:cxnSp>
        <p:nvCxnSpPr>
          <p:cNvPr id="25" name="Straight Arrow Connector 24"/>
          <p:cNvCxnSpPr>
            <a:stCxn id="17" idx="2"/>
            <a:endCxn id="19" idx="0"/>
          </p:cNvCxnSpPr>
          <p:nvPr/>
        </p:nvCxnSpPr>
        <p:spPr>
          <a:xfrm>
            <a:off x="6715725" y="2635041"/>
            <a:ext cx="0" cy="288000"/>
          </a:xfrm>
          <a:prstGeom prst="straightConnector1">
            <a:avLst/>
          </a:prstGeom>
          <a:ln w="38100">
            <a:solidFill>
              <a:srgbClr val="BF2F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0" idx="0"/>
          </p:cNvCxnSpPr>
          <p:nvPr/>
        </p:nvCxnSpPr>
        <p:spPr>
          <a:xfrm flipH="1">
            <a:off x="6711053" y="4284199"/>
            <a:ext cx="0" cy="274711"/>
          </a:xfrm>
          <a:prstGeom prst="straightConnector1">
            <a:avLst/>
          </a:prstGeom>
          <a:ln w="38100">
            <a:solidFill>
              <a:srgbClr val="BF2F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771206" y="1700808"/>
            <a:ext cx="1139647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2" idx="3"/>
            <a:endCxn id="19" idx="1"/>
          </p:cNvCxnSpPr>
          <p:nvPr/>
        </p:nvCxnSpPr>
        <p:spPr>
          <a:xfrm flipV="1">
            <a:off x="3232473" y="3596976"/>
            <a:ext cx="2654214" cy="330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0" idx="1"/>
          </p:cNvCxnSpPr>
          <p:nvPr/>
        </p:nvCxnSpPr>
        <p:spPr>
          <a:xfrm flipV="1">
            <a:off x="3008364" y="5327478"/>
            <a:ext cx="1902489" cy="396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88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-106362"/>
            <a:ext cx="4686302" cy="35147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3322" y="628738"/>
            <a:ext cx="4633855" cy="34753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5" y="25155"/>
            <a:ext cx="8640960" cy="623830"/>
          </a:xfrm>
        </p:spPr>
        <p:txBody>
          <a:bodyPr/>
          <a:lstStyle/>
          <a:p>
            <a:r>
              <a:rPr lang="en-GB" dirty="0" smtClean="0"/>
              <a:t>Spatial selections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67F401-DE52-450F-B518-7756A6F823EF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8690" y="3408365"/>
            <a:ext cx="4429916" cy="33224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17233" y="4140323"/>
            <a:ext cx="389234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tx2"/>
                </a:solidFill>
              </a:rPr>
              <a:t>Spatial selections for (A). Indonesia (B). Chile (C). Japan </a:t>
            </a:r>
            <a:endParaRPr lang="en-GB" i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36196" y="510055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(A)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948264" y="140723"/>
            <a:ext cx="591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(B)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497888" y="3571581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(C)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38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5112568" cy="1080120"/>
          </a:xfrm>
        </p:spPr>
        <p:txBody>
          <a:bodyPr/>
          <a:lstStyle/>
          <a:p>
            <a:r>
              <a:rPr lang="en-GB" dirty="0" smtClean="0"/>
              <a:t>Inputs for ETAS parameter estimations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685806"/>
              </p:ext>
            </p:extLst>
          </p:nvPr>
        </p:nvGraphicFramePr>
        <p:xfrm>
          <a:off x="467544" y="2420888"/>
          <a:ext cx="7992887" cy="1592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192"/>
                <a:gridCol w="2160240"/>
                <a:gridCol w="2040974"/>
                <a:gridCol w="2063481"/>
              </a:tblGrid>
              <a:tr h="390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Indonesia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Chile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Japan</a:t>
                      </a:r>
                      <a:endParaRPr lang="en-GB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2" marR="37772" marT="0" marB="0"/>
                </a:tc>
              </a:tr>
              <a:tr h="297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Catalogue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ANSS</a:t>
                      </a:r>
                      <a:endParaRPr lang="en-GB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ANSS</a:t>
                      </a:r>
                      <a:endParaRPr lang="en-GB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JMA</a:t>
                      </a:r>
                      <a:endParaRPr lang="en-GB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2" marR="37772" marT="0" marB="0"/>
                </a:tc>
              </a:tr>
              <a:tr h="297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err="1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GB" sz="1800" baseline="-25000" dirty="0" err="1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cut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4.7</a:t>
                      </a:r>
                      <a:endParaRPr lang="en-GB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4.7</a:t>
                      </a:r>
                      <a:endParaRPr lang="en-GB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4.7</a:t>
                      </a:r>
                      <a:endParaRPr lang="en-GB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2" marR="37772" marT="0" marB="0"/>
                </a:tc>
              </a:tr>
              <a:tr h="607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Data </a:t>
                      </a:r>
                      <a:r>
                        <a:rPr lang="en-GB" sz="1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window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1970,1,1-2015,12,31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1970,1,1-2015,12,31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1970,1,1-2015,12,31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2" marR="37772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948264" y="908720"/>
            <a:ext cx="1800200" cy="12241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10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9763</TotalTime>
  <Words>672</Words>
  <Application>Microsoft Macintosh PowerPoint</Application>
  <PresentationFormat>On-screen Show (4:3)</PresentationFormat>
  <Paragraphs>181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Cambria Math</vt:lpstr>
      <vt:lpstr>Times New Roman</vt:lpstr>
      <vt:lpstr>Arial</vt:lpstr>
      <vt:lpstr>Office Theme</vt:lpstr>
      <vt:lpstr>A short-term time-dependent seismicity model for mega-thrust subduction earthquake sequences</vt:lpstr>
      <vt:lpstr>Global megathrust subduction earthquakes M≥8.5 since 2004</vt:lpstr>
      <vt:lpstr>PowerPoint Presentation</vt:lpstr>
      <vt:lpstr>Global megathrust subduction earthquakes M≥8.5 since 2004</vt:lpstr>
      <vt:lpstr>Epidemic-Type Aftershock Sequence (ETAS) model</vt:lpstr>
      <vt:lpstr>The ETAS aftershock simulations</vt:lpstr>
      <vt:lpstr>Procedures to implement the ETAS model</vt:lpstr>
      <vt:lpstr>Spatial selections</vt:lpstr>
      <vt:lpstr>Inputs for ETAS parameter estimations</vt:lpstr>
      <vt:lpstr>Indonesia</vt:lpstr>
      <vt:lpstr>Chile</vt:lpstr>
      <vt:lpstr>Japan</vt:lpstr>
      <vt:lpstr>The ETAS parameter results </vt:lpstr>
      <vt:lpstr>Simulation-Chile</vt:lpstr>
      <vt:lpstr>Simulation-Japan</vt:lpstr>
      <vt:lpstr>Conclusion</vt:lpstr>
    </vt:vector>
  </TitlesOfParts>
  <Company>University of Bristol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rebtc</dc:creator>
  <cp:lastModifiedBy>L Zhang</cp:lastModifiedBy>
  <cp:revision>176</cp:revision>
  <dcterms:created xsi:type="dcterms:W3CDTF">2013-02-14T16:53:45Z</dcterms:created>
  <dcterms:modified xsi:type="dcterms:W3CDTF">2017-04-05T21:52:38Z</dcterms:modified>
</cp:coreProperties>
</file>