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76" r:id="rId3"/>
    <p:sldId id="353" r:id="rId4"/>
    <p:sldId id="363" r:id="rId5"/>
    <p:sldId id="37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273" r:id="rId16"/>
    <p:sldId id="312" r:id="rId17"/>
    <p:sldId id="379" r:id="rId18"/>
    <p:sldId id="377" r:id="rId19"/>
    <p:sldId id="3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1AC5A1-9EA1-4849-9AB8-4212B0F5F6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480FA3-CDFB-4365-B9BD-FD7ADCF1E15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1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CB96C0-3DBA-44A7-9628-090C4D71BB6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336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126C5E-9D4C-451D-888E-910CF6A06C1A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71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13B3-7680-4689-90BA-8AD9D40F39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F66D-95F6-41AB-94CD-D583C279BE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BD26-9520-4F50-B7F3-CBC3798ACB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2FB9-5964-44E5-AAFB-F2B8769722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5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9E01-D432-4A8F-AFA1-60A429D563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4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47A5-F150-40BD-A6AB-13232C587F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8160F-7F57-4834-93C8-F3FB7303B1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7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7BE1A-5E63-47E7-B890-6B8AFE1B6B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7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3054E-72FE-4E03-8B62-1ADE3A7808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5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701F-C4B1-4816-99BF-DE9FF33174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5A37-D982-4899-BA77-0C1565D4C3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8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6DBABE-46B7-4982-87A0-A6674F0826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ul@cicese.m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905000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SEISMICITY (</a:t>
            </a:r>
            <a:r>
              <a:rPr lang="en-US" sz="2400" b="1" dirty="0"/>
              <a:t>M&gt;3.0) </a:t>
            </a:r>
            <a:r>
              <a:rPr lang="en-US" sz="2400" b="1" dirty="0" smtClean="0"/>
              <a:t>IN </a:t>
            </a:r>
            <a:r>
              <a:rPr lang="en-US" sz="2400" b="1" dirty="0"/>
              <a:t>THE PERIOD </a:t>
            </a:r>
            <a:r>
              <a:rPr lang="en-US" sz="2400" b="1" dirty="0" smtClean="0"/>
              <a:t>2002-2014 </a:t>
            </a:r>
            <a:br>
              <a:rPr lang="en-US" sz="2400" b="1" dirty="0" smtClean="0"/>
            </a:br>
            <a:r>
              <a:rPr lang="en-US" sz="2400" b="1" dirty="0" smtClean="0"/>
              <a:t>AND ACTIVE </a:t>
            </a:r>
            <a:r>
              <a:rPr lang="en-US" sz="2400" b="1" dirty="0"/>
              <a:t>TECTONICS IN THE GULF OF </a:t>
            </a:r>
            <a:r>
              <a:rPr lang="en-US" sz="2400" b="1" dirty="0" smtClean="0"/>
              <a:t>CALIFORNIA, MEXICO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s-MX" sz="2400" b="1" dirty="0" smtClean="0"/>
              <a:t/>
            </a:r>
            <a:br>
              <a:rPr lang="es-MX" sz="2400" b="1" dirty="0" smtClean="0"/>
            </a:br>
            <a:endParaRPr lang="en-US" sz="24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971800"/>
            <a:ext cx="71628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400" b="1" i="1" dirty="0"/>
              <a:t>Raúl R. Castro</a:t>
            </a:r>
            <a:r>
              <a:rPr lang="es-MX" sz="2400" b="1" i="1" baseline="30000" dirty="0"/>
              <a:t>1</a:t>
            </a:r>
            <a:r>
              <a:rPr lang="es-MX" sz="2400" b="1" i="1" dirty="0"/>
              <a:t>, </a:t>
            </a:r>
            <a:r>
              <a:rPr lang="en-US" sz="2400" b="1" dirty="0"/>
              <a:t>Joann Stock</a:t>
            </a:r>
            <a:r>
              <a:rPr lang="en-US" sz="2400" b="1" baseline="30000" dirty="0"/>
              <a:t>2 </a:t>
            </a:r>
            <a:r>
              <a:rPr lang="en-US" sz="2400" b="1" dirty="0"/>
              <a:t>, </a:t>
            </a:r>
            <a:r>
              <a:rPr lang="en-US" sz="2400" b="1" dirty="0" err="1"/>
              <a:t>Egill</a:t>
            </a:r>
            <a:r>
              <a:rPr lang="en-US" sz="2400" b="1" dirty="0"/>
              <a:t> Hauksson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b="1" dirty="0" smtClean="0"/>
              <a:t>and Robert Clayton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s-MX" sz="2400" b="1" i="1" dirty="0" smtClean="0"/>
          </a:p>
          <a:p>
            <a:pPr algn="l" eaLnBrk="1" hangingPunct="1">
              <a:lnSpc>
                <a:spcPct val="80000"/>
              </a:lnSpc>
            </a:pPr>
            <a:r>
              <a:rPr lang="es-MX" sz="1600" baseline="30000" dirty="0"/>
              <a:t>1</a:t>
            </a:r>
            <a:r>
              <a:rPr lang="es-MX" sz="1600" dirty="0"/>
              <a:t>CICESE, División Ciencias de la Tierra, Departamento de Sismología, Ensenada, Baja California, 22860 México, </a:t>
            </a:r>
            <a:r>
              <a:rPr lang="es-MX" sz="1600" u="sng" dirty="0" smtClean="0">
                <a:hlinkClick r:id="rId3"/>
              </a:rPr>
              <a:t>raul@cicese.mx</a:t>
            </a:r>
            <a:r>
              <a:rPr lang="es-MX" sz="1600" u="sng" dirty="0" smtClean="0"/>
              <a:t> </a:t>
            </a:r>
          </a:p>
          <a:p>
            <a:pPr algn="l" eaLnBrk="1" hangingPunct="1">
              <a:lnSpc>
                <a:spcPct val="80000"/>
              </a:lnSpc>
            </a:pPr>
            <a:endParaRPr lang="es-MX" sz="1600" u="sng" dirty="0" smtClean="0"/>
          </a:p>
          <a:p>
            <a:pPr algn="l" eaLnBrk="1" hangingPunct="1">
              <a:lnSpc>
                <a:spcPct val="80000"/>
              </a:lnSpc>
            </a:pPr>
            <a:r>
              <a:rPr lang="es-MX" sz="1600" baseline="30000" dirty="0"/>
              <a:t>2</a:t>
            </a:r>
            <a:r>
              <a:rPr lang="es-MX" sz="1600" dirty="0"/>
              <a:t>CALTECH, </a:t>
            </a:r>
            <a:r>
              <a:rPr lang="es-MX" sz="1600" dirty="0" err="1"/>
              <a:t>Seismological</a:t>
            </a:r>
            <a:r>
              <a:rPr lang="es-MX" sz="1600" dirty="0"/>
              <a:t> </a:t>
            </a:r>
            <a:r>
              <a:rPr lang="es-MX" sz="1600" dirty="0" err="1"/>
              <a:t>Laboratory</a:t>
            </a:r>
            <a:r>
              <a:rPr lang="es-MX" sz="1600" dirty="0"/>
              <a:t>, Pasadena, California, USA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u="sng" dirty="0" smtClean="0"/>
              <a:t> </a:t>
            </a:r>
            <a:endParaRPr lang="es-MX" sz="1600" u="sng" dirty="0"/>
          </a:p>
          <a:p>
            <a:pPr eaLnBrk="1" hangingPunct="1">
              <a:lnSpc>
                <a:spcPct val="80000"/>
              </a:lnSpc>
            </a:pPr>
            <a:endParaRPr lang="es-MX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943600" cy="5329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4587" y="3087013"/>
            <a:ext cx="26846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The red circles are earthquakes relocated with </a:t>
            </a:r>
            <a:r>
              <a:rPr lang="en-US" sz="1400" dirty="0" err="1" smtClean="0"/>
              <a:t>hypoDD</a:t>
            </a:r>
            <a:r>
              <a:rPr lang="en-US" sz="1400" dirty="0" smtClean="0"/>
              <a:t> (</a:t>
            </a:r>
            <a:r>
              <a:rPr lang="en-US" sz="1400" dirty="0" err="1" smtClean="0"/>
              <a:t>Waldhauser</a:t>
            </a:r>
            <a:r>
              <a:rPr lang="en-US" sz="1400" dirty="0" smtClean="0"/>
              <a:t> and Ellsworth, 2000) and the yellow circles earthquakes relocated by Sumy </a:t>
            </a:r>
            <a:r>
              <a:rPr lang="en-US" sz="1400" i="1" dirty="0" smtClean="0"/>
              <a:t>et al</a:t>
            </a:r>
            <a:r>
              <a:rPr lang="en-US" sz="1400" dirty="0" smtClean="0"/>
              <a:t>., (2013) using the </a:t>
            </a:r>
            <a:r>
              <a:rPr lang="en-US" sz="1400" b="1" dirty="0" smtClean="0"/>
              <a:t>OBS</a:t>
            </a:r>
            <a:r>
              <a:rPr lang="en-US" sz="1400" dirty="0" smtClean="0"/>
              <a:t> of the </a:t>
            </a:r>
            <a:r>
              <a:rPr lang="en-US" sz="1400" b="1" dirty="0" smtClean="0"/>
              <a:t>SCOOBA</a:t>
            </a:r>
            <a:r>
              <a:rPr lang="en-US" sz="1400" dirty="0" smtClean="0"/>
              <a:t> experiment. Epicenters on black were located by Castro </a:t>
            </a:r>
            <a:r>
              <a:rPr lang="en-US" sz="1400" i="1" dirty="0" smtClean="0"/>
              <a:t>et al</a:t>
            </a:r>
            <a:r>
              <a:rPr lang="en-US" sz="1400" dirty="0" smtClean="0"/>
              <a:t>. (2011b) and the focal mechanisms were taken from the </a:t>
            </a:r>
            <a:r>
              <a:rPr lang="en-US" sz="1400" b="1" dirty="0" smtClean="0"/>
              <a:t>GCMT</a:t>
            </a:r>
            <a:r>
              <a:rPr lang="en-US" sz="1400" dirty="0" smtClean="0"/>
              <a:t> catalog. The topography and bathymetry are from </a:t>
            </a:r>
            <a:r>
              <a:rPr lang="en-US" sz="1400" dirty="0" err="1" smtClean="0"/>
              <a:t>GeoMap</a:t>
            </a:r>
            <a:r>
              <a:rPr lang="en-US" sz="1400" dirty="0" smtClean="0"/>
              <a:t> App.</a:t>
            </a:r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304800"/>
            <a:ext cx="5697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Relocated Earthquakes in the North-Central Gulf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0" y="4191000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SCPP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5943600" cy="4531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791200"/>
            <a:ext cx="792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red circles are earthquakes relocated with </a:t>
            </a:r>
            <a:r>
              <a:rPr lang="en-US" sz="1400" dirty="0" err="1" smtClean="0"/>
              <a:t>hypoDD</a:t>
            </a:r>
            <a:r>
              <a:rPr lang="en-US" sz="1400" dirty="0" smtClean="0"/>
              <a:t> (</a:t>
            </a:r>
            <a:r>
              <a:rPr lang="en-US" sz="1400" dirty="0" err="1" smtClean="0"/>
              <a:t>Waldhauser</a:t>
            </a:r>
            <a:r>
              <a:rPr lang="en-US" sz="1400" dirty="0" smtClean="0"/>
              <a:t> and Ellsworth, 2000) and the yellow circles are events located by Sumy </a:t>
            </a:r>
            <a:r>
              <a:rPr lang="en-US" sz="1400" i="1" dirty="0" smtClean="0"/>
              <a:t>et al</a:t>
            </a:r>
            <a:r>
              <a:rPr lang="en-US" sz="1400" dirty="0" smtClean="0"/>
              <a:t>. (2013). The focal mechanisms were taken from the GCMT catalog. The topography and bathymetry are from </a:t>
            </a:r>
            <a:r>
              <a:rPr lang="en-US" sz="1400" dirty="0" err="1" smtClean="0"/>
              <a:t>GeoMap</a:t>
            </a:r>
            <a:r>
              <a:rPr lang="en-US" sz="1400" dirty="0" smtClean="0"/>
              <a:t> App.</a:t>
            </a:r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77578" y="456188"/>
            <a:ext cx="955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Epicenters </a:t>
            </a:r>
            <a:r>
              <a:rPr lang="en-US" sz="2000" dirty="0" smtClean="0">
                <a:solidFill>
                  <a:srgbClr val="FF9900"/>
                </a:solidFill>
              </a:rPr>
              <a:t>Relocated </a:t>
            </a:r>
            <a:r>
              <a:rPr lang="en-US" sz="2000" dirty="0">
                <a:solidFill>
                  <a:srgbClr val="FF9900"/>
                </a:solidFill>
              </a:rPr>
              <a:t>in the </a:t>
            </a:r>
            <a:r>
              <a:rPr lang="en-US" sz="2000" dirty="0" smtClean="0">
                <a:solidFill>
                  <a:srgbClr val="FF9900"/>
                </a:solidFill>
              </a:rPr>
              <a:t>South-Central </a:t>
            </a:r>
            <a:r>
              <a:rPr lang="en-US" sz="2000" dirty="0" err="1" smtClean="0">
                <a:solidFill>
                  <a:srgbClr val="FF9900"/>
                </a:solidFill>
              </a:rPr>
              <a:t>GoC</a:t>
            </a:r>
            <a:r>
              <a:rPr lang="en-US" sz="2000" dirty="0">
                <a:solidFill>
                  <a:srgbClr val="FF9900"/>
                </a:solidFill>
              </a:rPr>
              <a:t>, for the </a:t>
            </a:r>
            <a:r>
              <a:rPr lang="en-US" sz="2000" dirty="0" smtClean="0">
                <a:solidFill>
                  <a:srgbClr val="FF9900"/>
                </a:solidFill>
              </a:rPr>
              <a:t>Period </a:t>
            </a:r>
            <a:r>
              <a:rPr lang="en-US" sz="2000" dirty="0">
                <a:solidFill>
                  <a:srgbClr val="FF9900"/>
                </a:solidFill>
              </a:rPr>
              <a:t>2002-2014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2338" y="2057400"/>
            <a:ext cx="128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Tres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Virgenes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39" y="2476500"/>
            <a:ext cx="5667153" cy="207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39" y="819180"/>
            <a:ext cx="5133975" cy="1543050"/>
          </a:xfrm>
          <a:prstGeom prst="rect">
            <a:avLst/>
          </a:prstGeom>
        </p:spPr>
      </p:pic>
      <p:pic>
        <p:nvPicPr>
          <p:cNvPr id="4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39" y="4841801"/>
            <a:ext cx="5497032" cy="733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28800" y="58674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East-west profiles showing the average shear wave velocities (top), modified from Di </a:t>
            </a:r>
            <a:r>
              <a:rPr lang="en-US" sz="1400" dirty="0" err="1" smtClean="0"/>
              <a:t>Luccio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(2014), and hypocenters relocated in this study between 26.9°N and 26.7°N.</a:t>
            </a:r>
          </a:p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28600" y="304800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South-Central Gulf of California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240771" y="1309894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Carmen basin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5943600" cy="6363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4952425"/>
            <a:ext cx="266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The red circles are earthquakes relocated with </a:t>
            </a:r>
            <a:r>
              <a:rPr lang="en-US" sz="1200" dirty="0" err="1" smtClean="0"/>
              <a:t>hypoDD</a:t>
            </a:r>
            <a:r>
              <a:rPr lang="en-US" sz="1200" dirty="0" smtClean="0"/>
              <a:t> (</a:t>
            </a:r>
            <a:r>
              <a:rPr lang="en-US" sz="1200" dirty="0" err="1" smtClean="0"/>
              <a:t>Waldhauser</a:t>
            </a:r>
            <a:r>
              <a:rPr lang="en-US" sz="1200" dirty="0" smtClean="0"/>
              <a:t> and Ellsworth, 2000) and the yellow circles are events located by Sumy </a:t>
            </a:r>
            <a:r>
              <a:rPr lang="en-US" sz="1200" i="1" dirty="0" smtClean="0"/>
              <a:t>et al</a:t>
            </a:r>
            <a:r>
              <a:rPr lang="en-US" sz="1200" dirty="0" smtClean="0"/>
              <a:t>. (2013).The focal mechanisms were taken from the GCMT </a:t>
            </a:r>
            <a:r>
              <a:rPr lang="en-US" sz="1200" dirty="0" err="1" smtClean="0"/>
              <a:t>catalog.The</a:t>
            </a:r>
            <a:r>
              <a:rPr lang="en-US" sz="1200" dirty="0" smtClean="0"/>
              <a:t> topography and bathymetry are from </a:t>
            </a:r>
            <a:r>
              <a:rPr lang="en-US" sz="1200" dirty="0" err="1" smtClean="0"/>
              <a:t>GeoMap</a:t>
            </a:r>
            <a:r>
              <a:rPr lang="en-US" sz="1200" dirty="0" smtClean="0"/>
              <a:t> App.</a:t>
            </a:r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6358329" y="609600"/>
            <a:ext cx="266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Epicenters </a:t>
            </a:r>
            <a:r>
              <a:rPr lang="en-US" sz="2000" dirty="0" smtClean="0">
                <a:solidFill>
                  <a:srgbClr val="FF9900"/>
                </a:solidFill>
              </a:rPr>
              <a:t>Relocated </a:t>
            </a:r>
            <a:r>
              <a:rPr lang="en-US" sz="2000" dirty="0">
                <a:solidFill>
                  <a:srgbClr val="FF9900"/>
                </a:solidFill>
              </a:rPr>
              <a:t>in the </a:t>
            </a:r>
            <a:r>
              <a:rPr lang="en-US" sz="2000" dirty="0" smtClean="0">
                <a:solidFill>
                  <a:srgbClr val="FF9900"/>
                </a:solidFill>
              </a:rPr>
              <a:t>Southern </a:t>
            </a:r>
            <a:r>
              <a:rPr lang="en-US" sz="2000" dirty="0" err="1" smtClean="0">
                <a:solidFill>
                  <a:srgbClr val="FF9900"/>
                </a:solidFill>
              </a:rPr>
              <a:t>GoC</a:t>
            </a:r>
            <a:r>
              <a:rPr lang="en-US" sz="2000" dirty="0">
                <a:solidFill>
                  <a:srgbClr val="FF9900"/>
                </a:solidFill>
              </a:rPr>
              <a:t>,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58329" y="1447800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9900"/>
                </a:solidFill>
              </a:rPr>
              <a:t>Period </a:t>
            </a:r>
            <a:r>
              <a:rPr lang="en-US" sz="1600" dirty="0">
                <a:solidFill>
                  <a:srgbClr val="FF9900"/>
                </a:solidFill>
              </a:rPr>
              <a:t>2002-2014</a:t>
            </a:r>
            <a:endParaRPr lang="en-U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358329" y="2819400"/>
            <a:ext cx="2666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Alarcon rift extended ~ 350km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73" y="2135062"/>
            <a:ext cx="5475766" cy="202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35" y="459836"/>
            <a:ext cx="5181600" cy="1581150"/>
          </a:xfrm>
          <a:prstGeom prst="rect">
            <a:avLst/>
          </a:prstGeom>
        </p:spPr>
      </p:pic>
      <p:pic>
        <p:nvPicPr>
          <p:cNvPr id="4" name="Imagen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5401339" cy="723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5638800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East-west profiles showing the average shear wave velocities (top), modified from Di </a:t>
            </a:r>
            <a:r>
              <a:rPr lang="en-US" sz="1400" dirty="0" err="1" smtClean="0"/>
              <a:t>Luccio</a:t>
            </a:r>
            <a:r>
              <a:rPr lang="en-US" sz="1400" i="1" dirty="0" err="1" smtClean="0"/>
              <a:t>et</a:t>
            </a:r>
            <a:r>
              <a:rPr lang="en-US" sz="1400" i="1" dirty="0" smtClean="0"/>
              <a:t> al</a:t>
            </a:r>
            <a:r>
              <a:rPr lang="en-US" sz="1400" dirty="0" smtClean="0"/>
              <a:t>., (2014), and hypocenters relocated in this study between 25.7°N and 25.9°N.</a:t>
            </a:r>
          </a:p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932" y="59726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Southern </a:t>
            </a:r>
            <a:r>
              <a:rPr lang="en-US" sz="2000" dirty="0" err="1" smtClean="0">
                <a:solidFill>
                  <a:srgbClr val="FF9900"/>
                </a:solidFill>
              </a:rPr>
              <a:t>GoC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15200" y="1239980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Farallon</a:t>
            </a:r>
            <a:r>
              <a:rPr lang="en-US" sz="1600" dirty="0" smtClean="0">
                <a:solidFill>
                  <a:srgbClr val="0070C0"/>
                </a:solidFill>
              </a:rPr>
              <a:t> basin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9900"/>
                </a:solidFill>
              </a:rPr>
              <a:t>CONCLUSIONS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9831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1800" dirty="0" smtClean="0"/>
              <a:t>The catalog of relocate earthquakes permitted to identify regions of active tectonics within the Pacific-North America plate boundary.</a:t>
            </a:r>
          </a:p>
          <a:p>
            <a:pPr algn="just" eaLnBrk="1" hangingPunct="1">
              <a:lnSpc>
                <a:spcPct val="80000"/>
              </a:lnSpc>
            </a:pPr>
            <a:endParaRPr lang="en-US" sz="1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800" dirty="0" smtClean="0"/>
              <a:t>Stress transfer outside the plate boundary, caused by geometrical irregularities and/or reactivation of preexisting faults generates clustered swarms of intraplate earthquakes.</a:t>
            </a:r>
          </a:p>
          <a:p>
            <a:pPr algn="just" eaLnBrk="1" hangingPunct="1">
              <a:lnSpc>
                <a:spcPct val="80000"/>
              </a:lnSpc>
            </a:pPr>
            <a:endParaRPr lang="en-US" sz="1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800" dirty="0" smtClean="0"/>
              <a:t>We observed seismicity that occurs in the Stable Central Peninsular Province, despite the fact that significant active deformation has NOT been identified in this province.</a:t>
            </a:r>
          </a:p>
          <a:p>
            <a:pPr algn="just" eaLnBrk="1" hangingPunct="1">
              <a:lnSpc>
                <a:spcPct val="8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26627" name="Rectangle 3" descr="moon_photos_006"/>
          <p:cNvSpPr>
            <a:spLocks noGrp="1" noChangeAspect="1" noChangeArrowheads="1"/>
          </p:cNvSpPr>
          <p:nvPr isPhoto="1"/>
        </p:nvSpPr>
        <p:spPr bwMode="auto">
          <a:xfrm>
            <a:off x="533400" y="914400"/>
            <a:ext cx="7772400" cy="5099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43991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105400" y="2057400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THANK YOU 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2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36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70921"/>
            <a:ext cx="3165413" cy="3223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8006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solid line is the model determined by Gonzalez-Fernandez </a:t>
            </a:r>
            <a:r>
              <a:rPr lang="en-US" sz="1400" i="1" dirty="0" smtClean="0"/>
              <a:t>et al</a:t>
            </a:r>
            <a:r>
              <a:rPr lang="en-US" sz="1400" dirty="0" smtClean="0"/>
              <a:t>.,(2005), the dotted line is the model of Lopez-Pineda </a:t>
            </a:r>
            <a:r>
              <a:rPr lang="en-US" sz="1400" i="1" dirty="0" smtClean="0"/>
              <a:t>et al</a:t>
            </a:r>
            <a:r>
              <a:rPr lang="en-US" sz="1400" dirty="0" smtClean="0"/>
              <a:t>., (2007)and the dashed line the velocity model derived by Sumy </a:t>
            </a:r>
            <a:r>
              <a:rPr lang="en-US" sz="1400" i="1" dirty="0" smtClean="0"/>
              <a:t>et al</a:t>
            </a:r>
            <a:r>
              <a:rPr lang="en-US" sz="1400" dirty="0" smtClean="0"/>
              <a:t>. (2013).</a:t>
            </a:r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1000" y="1066800"/>
            <a:ext cx="3541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9900"/>
                </a:solidFill>
              </a:rPr>
              <a:t>P</a:t>
            </a:r>
            <a:r>
              <a:rPr lang="en-US" sz="2000" dirty="0">
                <a:solidFill>
                  <a:srgbClr val="FF9900"/>
                </a:solidFill>
              </a:rPr>
              <a:t> wave velocity models </a:t>
            </a:r>
            <a:r>
              <a:rPr lang="en-US" sz="2000" dirty="0" smtClean="0">
                <a:solidFill>
                  <a:srgbClr val="FF9900"/>
                </a:solidFill>
              </a:rPr>
              <a:t>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2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943600" cy="2781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648200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The left frame shows the distribution of the earthquakes projected on a plane parallel to the </a:t>
            </a:r>
            <a:r>
              <a:rPr lang="en-US" sz="1400" dirty="0" err="1" smtClean="0"/>
              <a:t>GoC</a:t>
            </a:r>
            <a:r>
              <a:rPr lang="en-US" sz="1400" dirty="0" smtClean="0"/>
              <a:t> axis (NW-SE direction) with the origin at the northernmost point of the gulf (31.786°N,114.750°W). The right frame displays the hypocenters projected on a plane perpendicular to the axis of the gulf, in the SW-NE direction. The vertical exaggeration is 60 times the horizontal scale.</a:t>
            </a:r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752600" y="781625"/>
            <a:ext cx="6410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Cross sections </a:t>
            </a:r>
            <a:r>
              <a:rPr lang="en-US" sz="2000" dirty="0" smtClean="0">
                <a:solidFill>
                  <a:srgbClr val="FF9900"/>
                </a:solidFill>
              </a:rPr>
              <a:t>of relocated </a:t>
            </a:r>
            <a:r>
              <a:rPr lang="en-US" sz="2000" dirty="0">
                <a:solidFill>
                  <a:srgbClr val="FF9900"/>
                </a:solidFill>
              </a:rPr>
              <a:t>hypocenters </a:t>
            </a:r>
            <a:r>
              <a:rPr lang="en-US" sz="2000" dirty="0" smtClean="0">
                <a:solidFill>
                  <a:srgbClr val="FF9900"/>
                </a:solidFill>
              </a:rPr>
              <a:t>with </a:t>
            </a:r>
            <a:r>
              <a:rPr lang="en-US" sz="2000" dirty="0" err="1" smtClean="0">
                <a:solidFill>
                  <a:srgbClr val="FF9900"/>
                </a:solidFill>
              </a:rPr>
              <a:t>hypoDD</a:t>
            </a:r>
            <a:endParaRPr 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8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43600" y="609600"/>
            <a:ext cx="1994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Tectonic Setting</a:t>
            </a:r>
            <a:endParaRPr lang="en-US" sz="2000" dirty="0">
              <a:solidFill>
                <a:srgbClr val="FF99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5638800" cy="65849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43600" y="1752600"/>
            <a:ext cx="32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TSSP</a:t>
            </a:r>
            <a:r>
              <a:rPr lang="en-US" sz="1400" dirty="0" smtClean="0"/>
              <a:t>: </a:t>
            </a:r>
            <a:r>
              <a:rPr lang="en-US" sz="1400" dirty="0" err="1" smtClean="0"/>
              <a:t>Transpeninsular</a:t>
            </a:r>
            <a:r>
              <a:rPr lang="en-US" sz="1400" dirty="0" smtClean="0"/>
              <a:t> Strike-Slip Province</a:t>
            </a:r>
          </a:p>
          <a:p>
            <a:r>
              <a:rPr lang="en-US" sz="1400" b="1" dirty="0" smtClean="0"/>
              <a:t>SCP</a:t>
            </a:r>
            <a:r>
              <a:rPr lang="en-US" sz="1400" dirty="0" smtClean="0"/>
              <a:t>: Stable Central Peninsula</a:t>
            </a:r>
          </a:p>
          <a:p>
            <a:r>
              <a:rPr lang="en-US" sz="1400" b="1" dirty="0" smtClean="0"/>
              <a:t>GEP</a:t>
            </a:r>
            <a:r>
              <a:rPr lang="en-US" sz="1400" dirty="0" smtClean="0"/>
              <a:t>: Gulf Extensional Province</a:t>
            </a:r>
          </a:p>
          <a:p>
            <a:r>
              <a:rPr lang="en-US" sz="1400" b="1" dirty="0" smtClean="0"/>
              <a:t>GP</a:t>
            </a:r>
            <a:r>
              <a:rPr lang="en-US" sz="1400" dirty="0" smtClean="0"/>
              <a:t>: Guadalupe oceanic Plate</a:t>
            </a:r>
          </a:p>
          <a:p>
            <a:r>
              <a:rPr lang="en-US" sz="1400" b="1" dirty="0" smtClean="0"/>
              <a:t>MP</a:t>
            </a:r>
            <a:r>
              <a:rPr lang="en-US" sz="1400" dirty="0" smtClean="0"/>
              <a:t>: Magdalena oceanic Plate</a:t>
            </a:r>
          </a:p>
          <a:p>
            <a:endParaRPr lang="en-US" sz="1400" dirty="0"/>
          </a:p>
          <a:p>
            <a:r>
              <a:rPr lang="en-US" sz="1400" dirty="0" smtClean="0"/>
              <a:t>SMF: San Miguel Fault</a:t>
            </a:r>
          </a:p>
          <a:p>
            <a:r>
              <a:rPr lang="en-US" sz="1400" dirty="0" smtClean="0"/>
              <a:t>ABF: Agua Blanca Fault</a:t>
            </a:r>
          </a:p>
          <a:p>
            <a:r>
              <a:rPr lang="en-US" sz="1400" dirty="0" smtClean="0"/>
              <a:t>SBF: San Benito Fault</a:t>
            </a:r>
          </a:p>
          <a:p>
            <a:r>
              <a:rPr lang="en-US" sz="1400" dirty="0" smtClean="0"/>
              <a:t>TAF: Tosco-</a:t>
            </a:r>
            <a:r>
              <a:rPr lang="en-US" sz="1400" dirty="0" err="1" smtClean="0"/>
              <a:t>Abreojos</a:t>
            </a:r>
            <a:r>
              <a:rPr lang="en-US" sz="1400" dirty="0" smtClean="0"/>
              <a:t> Fault</a:t>
            </a:r>
            <a:endParaRPr lang="en-US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943600" y="6400800"/>
            <a:ext cx="2392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Obrebski</a:t>
            </a:r>
            <a:r>
              <a:rPr lang="en-US" sz="1400" i="1" dirty="0" smtClean="0"/>
              <a:t> and Castro (2008)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406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943600" cy="60864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324600" y="1905000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/>
              <a:t>2002-04-01 </a:t>
            </a:r>
            <a:r>
              <a:rPr lang="en-US" sz="1400" dirty="0" smtClean="0"/>
              <a:t>to </a:t>
            </a:r>
            <a:r>
              <a:rPr lang="en-US" sz="1400" dirty="0"/>
              <a:t>2014-12-31. </a:t>
            </a:r>
            <a:endParaRPr lang="en-US" sz="1400" dirty="0" smtClean="0"/>
          </a:p>
          <a:p>
            <a:endParaRPr lang="en-US" sz="1600" dirty="0"/>
          </a:p>
          <a:p>
            <a:r>
              <a:rPr lang="en-US" sz="1400" dirty="0" smtClean="0"/>
              <a:t>The </a:t>
            </a:r>
            <a:r>
              <a:rPr lang="en-US" sz="1400" dirty="0"/>
              <a:t>triangles are the locations of the broadband seismic stations from the NARS-Baja (NE70 to NE83) and </a:t>
            </a:r>
            <a:r>
              <a:rPr lang="en-US" sz="1400" dirty="0" smtClean="0"/>
              <a:t>RESBAN </a:t>
            </a:r>
            <a:r>
              <a:rPr lang="en-US" sz="1400" dirty="0"/>
              <a:t>arrays. 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6324600" y="457200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Epicenters from the</a:t>
            </a:r>
          </a:p>
          <a:p>
            <a:r>
              <a:rPr lang="en-US" sz="2000" dirty="0" smtClean="0">
                <a:solidFill>
                  <a:srgbClr val="FF9900"/>
                </a:solidFill>
              </a:rPr>
              <a:t>ISC Catalog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50057" y="4724400"/>
            <a:ext cx="26939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2850 earthquakes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Other catalogs: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Hauksson</a:t>
            </a:r>
            <a:r>
              <a:rPr lang="en-US" sz="1400" dirty="0" smtClean="0">
                <a:solidFill>
                  <a:srgbClr val="0070C0"/>
                </a:solidFill>
              </a:rPr>
              <a:t>-Yang-Shearer (2011)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Sumy et al. (2013)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5443855" cy="5411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2590800"/>
            <a:ext cx="2514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cumulative frequency (triangles) and non-cumulative frequency (circles) from events in four regions of the </a:t>
            </a:r>
            <a:r>
              <a:rPr lang="en-US" sz="1400" dirty="0" err="1" smtClean="0"/>
              <a:t>GoC</a:t>
            </a:r>
            <a:r>
              <a:rPr lang="en-US" sz="1400" dirty="0" smtClean="0"/>
              <a:t> are displayed. </a:t>
            </a:r>
          </a:p>
          <a:p>
            <a:endParaRPr lang="en-US" sz="1400" dirty="0" smtClean="0"/>
          </a:p>
          <a:p>
            <a:r>
              <a:rPr lang="en-US" sz="1400" dirty="0" smtClean="0"/>
              <a:t>Upper frames correspond to the </a:t>
            </a:r>
            <a:r>
              <a:rPr lang="en-US" sz="1400" dirty="0" smtClean="0">
                <a:solidFill>
                  <a:srgbClr val="0070C0"/>
                </a:solidFill>
              </a:rPr>
              <a:t>northern Gulf </a:t>
            </a:r>
            <a:r>
              <a:rPr lang="en-US" sz="1400" dirty="0" smtClean="0"/>
              <a:t>(latitudes 30°-32°N and 28°-30°N) and bottom frames to the </a:t>
            </a:r>
            <a:r>
              <a:rPr lang="en-US" sz="1400" dirty="0" smtClean="0">
                <a:solidFill>
                  <a:srgbClr val="0070C0"/>
                </a:solidFill>
              </a:rPr>
              <a:t>southern </a:t>
            </a:r>
            <a:r>
              <a:rPr lang="en-US" sz="1400" dirty="0" err="1" smtClean="0">
                <a:solidFill>
                  <a:srgbClr val="0070C0"/>
                </a:solidFill>
              </a:rPr>
              <a:t>GoC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(latitudes 26°-28°N and 23°-26°N).</a:t>
            </a:r>
            <a:endParaRPr lang="en-US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019800" y="2286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Minimum Magnitude </a:t>
            </a:r>
            <a:r>
              <a:rPr lang="en-US" sz="2000" dirty="0">
                <a:solidFill>
                  <a:srgbClr val="FF9900"/>
                </a:solidFill>
              </a:rPr>
              <a:t>of </a:t>
            </a:r>
            <a:r>
              <a:rPr lang="en-US" sz="2000" dirty="0" smtClean="0">
                <a:solidFill>
                  <a:srgbClr val="FF9900"/>
                </a:solidFill>
              </a:rPr>
              <a:t>Completeness </a:t>
            </a:r>
            <a:r>
              <a:rPr lang="en-US" sz="2000" dirty="0">
                <a:solidFill>
                  <a:srgbClr val="FF9900"/>
                </a:solidFill>
              </a:rPr>
              <a:t>(</a:t>
            </a:r>
            <a:r>
              <a:rPr lang="en-US" sz="2000" i="1" dirty="0">
                <a:solidFill>
                  <a:srgbClr val="FF9900"/>
                </a:solidFill>
              </a:rPr>
              <a:t>Mc</a:t>
            </a:r>
            <a:r>
              <a:rPr lang="en-US" sz="2000" dirty="0">
                <a:solidFill>
                  <a:srgbClr val="FF9900"/>
                </a:solidFill>
              </a:rPr>
              <a:t>) </a:t>
            </a:r>
            <a:endParaRPr lang="en-US" sz="2000" dirty="0" smtClean="0">
              <a:solidFill>
                <a:srgbClr val="FF9900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and </a:t>
            </a:r>
            <a:r>
              <a:rPr lang="en-US" sz="2000" i="1" dirty="0">
                <a:solidFill>
                  <a:srgbClr val="FF9900"/>
                </a:solidFill>
              </a:rPr>
              <a:t>b</a:t>
            </a:r>
            <a:r>
              <a:rPr lang="en-US" sz="2000" dirty="0">
                <a:solidFill>
                  <a:srgbClr val="FF9900"/>
                </a:solidFill>
              </a:rPr>
              <a:t> value of the ISC </a:t>
            </a:r>
            <a:r>
              <a:rPr lang="en-US" sz="2000" dirty="0" smtClean="0">
                <a:solidFill>
                  <a:srgbClr val="FF9900"/>
                </a:solidFill>
              </a:rPr>
              <a:t>Catalog </a:t>
            </a:r>
            <a:endParaRPr 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fig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r="49562" b="41667"/>
          <a:stretch/>
        </p:blipFill>
        <p:spPr bwMode="auto">
          <a:xfrm>
            <a:off x="4732218" y="326073"/>
            <a:ext cx="411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46696" y="1505566"/>
            <a:ext cx="41195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Both"/>
            </a:pPr>
            <a:r>
              <a:rPr lang="en-US" altLang="en-US" sz="1400" dirty="0"/>
              <a:t>Static station terms </a:t>
            </a:r>
            <a:r>
              <a:rPr lang="en-US" altLang="en-US" sz="1400" dirty="0" smtClean="0"/>
              <a:t>(ST) can account </a:t>
            </a:r>
            <a:r>
              <a:rPr lang="en-US" altLang="en-US" sz="1400" dirty="0"/>
              <a:t>for effects of 3D structure.</a:t>
            </a:r>
          </a:p>
          <a:p>
            <a:r>
              <a:rPr lang="en-US" altLang="en-US" sz="1400" dirty="0"/>
              <a:t>     ST=mean of residuals at </a:t>
            </a:r>
            <a:r>
              <a:rPr lang="en-US" altLang="en-US" sz="1400" dirty="0" smtClean="0"/>
              <a:t>each </a:t>
            </a:r>
            <a:r>
              <a:rPr lang="en-US" altLang="en-US" sz="1400" dirty="0"/>
              <a:t>station from all events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46696" y="2334964"/>
            <a:ext cx="25336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/>
              <a:t>(b) </a:t>
            </a:r>
            <a:r>
              <a:rPr lang="en-US" altLang="en-US" sz="1400" dirty="0"/>
              <a:t>Distributed seismicity</a:t>
            </a:r>
          </a:p>
          <a:p>
            <a:r>
              <a:rPr lang="en-US" altLang="en-US" sz="1400" dirty="0"/>
              <a:t>(c) Clusters of events </a:t>
            </a:r>
          </a:p>
          <a:p>
            <a:r>
              <a:rPr lang="en-US" altLang="en-US" sz="1600" dirty="0"/>
              <a:t>     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937243" y="2824201"/>
            <a:ext cx="38909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dirty="0" smtClean="0"/>
              <a:t> </a:t>
            </a:r>
            <a:endParaRPr lang="en-US" altLang="en-US" sz="1400" dirty="0"/>
          </a:p>
          <a:p>
            <a:r>
              <a:rPr lang="en-US" altLang="en-US" sz="1400" dirty="0" smtClean="0">
                <a:solidFill>
                  <a:srgbClr val="FF9900"/>
                </a:solidFill>
              </a:rPr>
              <a:t>Lin </a:t>
            </a:r>
            <a:r>
              <a:rPr lang="en-US" altLang="en-US" sz="1400" dirty="0">
                <a:solidFill>
                  <a:srgbClr val="FF9900"/>
                </a:solidFill>
              </a:rPr>
              <a:t>and Shearer (2005)</a:t>
            </a:r>
          </a:p>
          <a:p>
            <a:r>
              <a:rPr lang="en-US" altLang="en-US" sz="1400" dirty="0"/>
              <a:t>Shrinking box SSST method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65125" y="341313"/>
            <a:ext cx="446308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FF9900"/>
                </a:solidFill>
              </a:rPr>
              <a:t>Methods</a:t>
            </a:r>
          </a:p>
          <a:p>
            <a:endParaRPr lang="en-US" altLang="en-US" b="1" dirty="0">
              <a:solidFill>
                <a:srgbClr val="FF9900"/>
              </a:solidFill>
            </a:endParaRPr>
          </a:p>
          <a:p>
            <a:r>
              <a:rPr lang="en-US" altLang="en-US" sz="1600" b="1" dirty="0"/>
              <a:t>Source-specific station term Method (SSST)</a:t>
            </a:r>
          </a:p>
          <a:p>
            <a:r>
              <a:rPr lang="en-US" altLang="en-US" sz="1400" dirty="0" smtClean="0">
                <a:solidFill>
                  <a:srgbClr val="FF9900"/>
                </a:solidFill>
              </a:rPr>
              <a:t>(Richards-Dinger </a:t>
            </a:r>
            <a:r>
              <a:rPr lang="en-US" altLang="en-US" sz="1400" dirty="0">
                <a:solidFill>
                  <a:srgbClr val="FF9900"/>
                </a:solidFill>
              </a:rPr>
              <a:t>and </a:t>
            </a:r>
            <a:r>
              <a:rPr lang="en-US" altLang="en-US" sz="1400" dirty="0" smtClean="0">
                <a:solidFill>
                  <a:srgbClr val="FF9900"/>
                </a:solidFill>
              </a:rPr>
              <a:t>Shearer, 2000</a:t>
            </a:r>
            <a:r>
              <a:rPr lang="en-US" altLang="en-US" sz="1400" dirty="0">
                <a:solidFill>
                  <a:srgbClr val="FF9900"/>
                </a:solidFill>
              </a:rPr>
              <a:t>)</a:t>
            </a:r>
          </a:p>
          <a:p>
            <a:endParaRPr lang="en-US" altLang="en-US" b="1" dirty="0">
              <a:solidFill>
                <a:srgbClr val="FF99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6269" y="4143549"/>
            <a:ext cx="66825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</a:t>
            </a:r>
            <a:r>
              <a:rPr lang="en-US" sz="1600" b="1" dirty="0" err="1" smtClean="0"/>
              <a:t>hypoDD</a:t>
            </a:r>
            <a:r>
              <a:rPr lang="en-US" sz="1600" b="1" dirty="0" smtClean="0"/>
              <a:t> Algorithm</a:t>
            </a:r>
          </a:p>
          <a:p>
            <a:r>
              <a:rPr lang="en-US" sz="1400" dirty="0" smtClean="0">
                <a:solidFill>
                  <a:srgbClr val="FF9900"/>
                </a:solidFill>
              </a:rPr>
              <a:t>(</a:t>
            </a:r>
            <a:r>
              <a:rPr lang="en-US" sz="1400" dirty="0" err="1" smtClean="0">
                <a:solidFill>
                  <a:srgbClr val="FF9900"/>
                </a:solidFill>
              </a:rPr>
              <a:t>Waldhauser</a:t>
            </a:r>
            <a:r>
              <a:rPr lang="en-US" sz="1400" dirty="0" smtClean="0">
                <a:solidFill>
                  <a:srgbClr val="FF9900"/>
                </a:solidFill>
              </a:rPr>
              <a:t> and Ellsworth, 2000)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Solves for </a:t>
            </a:r>
            <a:r>
              <a:rPr lang="en-US" sz="1400" dirty="0" err="1" smtClean="0"/>
              <a:t>hypocentral</a:t>
            </a:r>
            <a:r>
              <a:rPr lang="en-US" sz="1400" dirty="0" smtClean="0"/>
              <a:t> separations in a least-squares sense.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Minimizes the differential travel times between pairs of nearby events recorded at common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Remove the bias due to velocity model inaccuracies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18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4196"/>
            <a:ext cx="2881423" cy="2679405"/>
          </a:xfrm>
          <a:prstGeom prst="rect">
            <a:avLst/>
          </a:prstGeom>
        </p:spPr>
      </p:pic>
      <p:pic>
        <p:nvPicPr>
          <p:cNvPr id="3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56" y="1224197"/>
            <a:ext cx="2902689" cy="2679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556" y="4572000"/>
            <a:ext cx="74675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Root Mean Squares (RMS) of hypocenter location error versus the percentage of earthquakes located. </a:t>
            </a:r>
          </a:p>
          <a:p>
            <a:pPr marL="342900" indent="-342900">
              <a:buAutoNum type="alphaLcParenBoth"/>
            </a:pPr>
            <a:r>
              <a:rPr lang="en-US" sz="1400" dirty="0" smtClean="0"/>
              <a:t>Using the Source Specific Station Term (SSST) method (Lin and Shearer, 2005). </a:t>
            </a:r>
          </a:p>
          <a:p>
            <a:pPr marL="342900" indent="-342900">
              <a:buAutoNum type="alphaLcParenBoth"/>
            </a:pPr>
            <a:r>
              <a:rPr lang="en-US" sz="1400" dirty="0" smtClean="0"/>
              <a:t>With the Double-Difference method (</a:t>
            </a:r>
            <a:r>
              <a:rPr lang="en-US" sz="1400" dirty="0" err="1" smtClean="0"/>
              <a:t>Waldhauser</a:t>
            </a:r>
            <a:r>
              <a:rPr lang="en-US" sz="1400" dirty="0" smtClean="0"/>
              <a:t> and Ellsworth, 2000). </a:t>
            </a:r>
          </a:p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95400" y="533400"/>
            <a:ext cx="676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Root Mean Squares (RMS) of </a:t>
            </a:r>
            <a:r>
              <a:rPr lang="en-US" sz="2000" dirty="0" smtClean="0">
                <a:solidFill>
                  <a:srgbClr val="FF9900"/>
                </a:solidFill>
              </a:rPr>
              <a:t>Hypocenter Location Error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6278" y="1447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4293817" y="1447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5943600" cy="6086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195" y="5975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topography and bathymetry are from </a:t>
            </a:r>
            <a:r>
              <a:rPr lang="en-US" sz="1200" dirty="0" err="1" smtClean="0"/>
              <a:t>GeoMap</a:t>
            </a:r>
            <a:r>
              <a:rPr lang="en-US" sz="1200" dirty="0" smtClean="0"/>
              <a:t> App.</a:t>
            </a:r>
            <a:endParaRPr lang="en-US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705600" y="609600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Relocated </a:t>
            </a:r>
          </a:p>
          <a:p>
            <a:r>
              <a:rPr lang="en-US" sz="2000" dirty="0" smtClean="0">
                <a:solidFill>
                  <a:srgbClr val="FF9900"/>
                </a:solidFill>
              </a:rPr>
              <a:t>           Epicenters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69570" y="21336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Crustal thickness </a:t>
            </a:r>
            <a:r>
              <a:rPr lang="en-US" sz="1400" dirty="0" smtClean="0"/>
              <a:t>in the peninsula varies from 27-20 km with a maximum of ~42 km.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72784"/>
            <a:ext cx="3534075" cy="3350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105400"/>
            <a:ext cx="7086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Gulf of California region between 2002 and 2014. The cumulative frequency (triangles) and non-cumulative frequency (circles).</a:t>
            </a:r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599672" y="432475"/>
            <a:ext cx="6620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Minimum </a:t>
            </a:r>
            <a:r>
              <a:rPr lang="en-US" sz="2000" dirty="0" smtClean="0">
                <a:solidFill>
                  <a:srgbClr val="FF9900"/>
                </a:solidFill>
              </a:rPr>
              <a:t>Magnitude </a:t>
            </a:r>
            <a:r>
              <a:rPr lang="en-US" sz="2000" dirty="0">
                <a:solidFill>
                  <a:srgbClr val="FF9900"/>
                </a:solidFill>
              </a:rPr>
              <a:t>of </a:t>
            </a:r>
            <a:r>
              <a:rPr lang="en-US" sz="2000" dirty="0" smtClean="0">
                <a:solidFill>
                  <a:srgbClr val="FF9900"/>
                </a:solidFill>
              </a:rPr>
              <a:t>Completeness </a:t>
            </a:r>
            <a:r>
              <a:rPr lang="en-US" sz="2000" dirty="0">
                <a:solidFill>
                  <a:srgbClr val="FF9900"/>
                </a:solidFill>
              </a:rPr>
              <a:t>(</a:t>
            </a:r>
            <a:r>
              <a:rPr lang="en-US" sz="2000" i="1" dirty="0">
                <a:solidFill>
                  <a:srgbClr val="FF9900"/>
                </a:solidFill>
              </a:rPr>
              <a:t>Mc</a:t>
            </a:r>
            <a:r>
              <a:rPr lang="en-US" sz="2000" dirty="0">
                <a:solidFill>
                  <a:srgbClr val="FF9900"/>
                </a:solidFill>
              </a:rPr>
              <a:t>) and </a:t>
            </a:r>
            <a:r>
              <a:rPr lang="en-US" sz="2000" i="1" dirty="0" smtClean="0">
                <a:solidFill>
                  <a:srgbClr val="FF9900"/>
                </a:solidFill>
              </a:rPr>
              <a:t>b-</a:t>
            </a:r>
            <a:r>
              <a:rPr lang="en-US" sz="2000" dirty="0" smtClean="0">
                <a:solidFill>
                  <a:srgbClr val="FF9900"/>
                </a:solidFill>
              </a:rPr>
              <a:t>value </a:t>
            </a:r>
          </a:p>
          <a:p>
            <a:r>
              <a:rPr lang="en-US" sz="2000" dirty="0" smtClean="0">
                <a:solidFill>
                  <a:srgbClr val="FF9900"/>
                </a:solidFill>
              </a:rPr>
              <a:t>of </a:t>
            </a:r>
            <a:r>
              <a:rPr lang="en-US" sz="2000" dirty="0">
                <a:solidFill>
                  <a:srgbClr val="FF9900"/>
                </a:solidFill>
              </a:rPr>
              <a:t>R</a:t>
            </a:r>
            <a:r>
              <a:rPr lang="en-US" sz="2000" dirty="0" smtClean="0">
                <a:solidFill>
                  <a:srgbClr val="FF9900"/>
                </a:solidFill>
              </a:rPr>
              <a:t>elocated Earthquakes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553200" y="1905000"/>
            <a:ext cx="1776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the ISC catalog:</a:t>
            </a:r>
          </a:p>
          <a:p>
            <a:r>
              <a:rPr lang="en-US" sz="1400" dirty="0" smtClean="0"/>
              <a:t>0.86 &lt; b &lt; 1.14</a:t>
            </a:r>
          </a:p>
          <a:p>
            <a:r>
              <a:rPr lang="en-US" sz="1400" dirty="0" smtClean="0"/>
              <a:t>Mc=3.5-3.6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5943600" cy="4613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0"/>
            <a:ext cx="7924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The red circles are earthquakes relocated with </a:t>
            </a:r>
            <a:r>
              <a:rPr lang="en-US" sz="1400" dirty="0" err="1" smtClean="0"/>
              <a:t>hypoDD</a:t>
            </a:r>
            <a:r>
              <a:rPr lang="en-US" sz="1400" dirty="0" smtClean="0"/>
              <a:t> (</a:t>
            </a:r>
            <a:r>
              <a:rPr lang="en-US" sz="1400" dirty="0" err="1" smtClean="0"/>
              <a:t>Waldhauser</a:t>
            </a:r>
            <a:r>
              <a:rPr lang="en-US" sz="1400" dirty="0" smtClean="0"/>
              <a:t> and Ellsworth, 2000) and the yellow circles are events from the 2011-Hauksson-Yang-Shearer, Waveform Relocated Earthquake Catalog for Southern California (</a:t>
            </a:r>
            <a:r>
              <a:rPr lang="en-US" sz="1400" dirty="0" err="1" smtClean="0"/>
              <a:t>Hauksson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2012; Lin </a:t>
            </a:r>
            <a:r>
              <a:rPr lang="en-US" sz="1400" i="1" dirty="0" smtClean="0"/>
              <a:t>et al</a:t>
            </a:r>
            <a:r>
              <a:rPr lang="en-US" sz="1400" dirty="0" smtClean="0"/>
              <a:t>., 2007). The focal mechanisms were taken from the </a:t>
            </a:r>
            <a:r>
              <a:rPr lang="en-US" sz="1400" b="1" dirty="0" smtClean="0"/>
              <a:t>GCMT catalog </a:t>
            </a:r>
            <a:r>
              <a:rPr lang="en-US" sz="1400" dirty="0" smtClean="0"/>
              <a:t>and the faults from the Generic Mapping Tools (Wessel and Smith, 1998).The topography and bathymetry are from </a:t>
            </a:r>
            <a:r>
              <a:rPr lang="en-US" sz="1400" dirty="0" err="1" smtClean="0"/>
              <a:t>GeoMap</a:t>
            </a:r>
            <a:r>
              <a:rPr lang="en-US" sz="1400" dirty="0" smtClean="0"/>
              <a:t> App (Ryan </a:t>
            </a:r>
            <a:r>
              <a:rPr lang="en-US" sz="1400" i="1" dirty="0" smtClean="0"/>
              <a:t>et al</a:t>
            </a:r>
            <a:r>
              <a:rPr lang="en-US" sz="1400" dirty="0" smtClean="0"/>
              <a:t>., 2009)</a:t>
            </a:r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6142220" y="381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Epicenters </a:t>
            </a:r>
            <a:r>
              <a:rPr lang="en-US" sz="2000" dirty="0" smtClean="0">
                <a:solidFill>
                  <a:srgbClr val="FF9900"/>
                </a:solidFill>
              </a:rPr>
              <a:t>Relocated </a:t>
            </a:r>
            <a:r>
              <a:rPr lang="en-US" sz="2000" dirty="0">
                <a:solidFill>
                  <a:srgbClr val="FF9900"/>
                </a:solidFill>
              </a:rPr>
              <a:t>in the </a:t>
            </a:r>
            <a:r>
              <a:rPr lang="en-US" sz="2000" dirty="0" smtClean="0">
                <a:solidFill>
                  <a:srgbClr val="FF9900"/>
                </a:solidFill>
              </a:rPr>
              <a:t>Northernmost Zone </a:t>
            </a:r>
            <a:r>
              <a:rPr lang="en-US" sz="2000" dirty="0">
                <a:solidFill>
                  <a:srgbClr val="FF9900"/>
                </a:solidFill>
              </a:rPr>
              <a:t>of the </a:t>
            </a:r>
            <a:r>
              <a:rPr lang="en-US" sz="2000" dirty="0" err="1" smtClean="0">
                <a:solidFill>
                  <a:srgbClr val="FF9900"/>
                </a:solidFill>
              </a:rPr>
              <a:t>GoC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6400800" y="2362200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Period </a:t>
            </a:r>
            <a:r>
              <a:rPr lang="en-US" sz="1600" dirty="0"/>
              <a:t>2002-2014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5892</TotalTime>
  <Words>1020</Words>
  <Application>Microsoft Office PowerPoint</Application>
  <PresentationFormat>Presentación en pantalla (4:3)</PresentationFormat>
  <Paragraphs>102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Arial</vt:lpstr>
      <vt:lpstr>Default Design</vt:lpstr>
      <vt:lpstr> SEISMICITY (M&gt;3.0) IN THE PERIOD 2002-2014  AND ACTIVE TECTONICS IN THE GULF OF CALIFORNIA, MEXICO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Sismologia - CICESE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Mayor-Cucapah Earthquake, Baja California</dc:title>
  <dc:creator>Dr Raul Castro</dc:creator>
  <dc:description>Abstract 671 of symposia S06</dc:description>
  <cp:lastModifiedBy>labsismo</cp:lastModifiedBy>
  <cp:revision>296</cp:revision>
  <dcterms:created xsi:type="dcterms:W3CDTF">2010-10-05T17:17:32Z</dcterms:created>
  <dcterms:modified xsi:type="dcterms:W3CDTF">2017-03-16T16:15:48Z</dcterms:modified>
</cp:coreProperties>
</file>